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1" r:id="rId1"/>
  </p:sldMasterIdLst>
  <p:notesMasterIdLst>
    <p:notesMasterId r:id="rId32"/>
  </p:notesMasterIdLst>
  <p:handoutMasterIdLst>
    <p:handoutMasterId r:id="rId33"/>
  </p:handoutMasterIdLst>
  <p:sldIdLst>
    <p:sldId id="256" r:id="rId2"/>
    <p:sldId id="257" r:id="rId3"/>
    <p:sldId id="282" r:id="rId4"/>
    <p:sldId id="276" r:id="rId5"/>
    <p:sldId id="285" r:id="rId6"/>
    <p:sldId id="268" r:id="rId7"/>
    <p:sldId id="266" r:id="rId8"/>
    <p:sldId id="277" r:id="rId9"/>
    <p:sldId id="288" r:id="rId10"/>
    <p:sldId id="295" r:id="rId11"/>
    <p:sldId id="290" r:id="rId12"/>
    <p:sldId id="289" r:id="rId13"/>
    <p:sldId id="291" r:id="rId14"/>
    <p:sldId id="296" r:id="rId15"/>
    <p:sldId id="292" r:id="rId16"/>
    <p:sldId id="297" r:id="rId17"/>
    <p:sldId id="298" r:id="rId18"/>
    <p:sldId id="299" r:id="rId19"/>
    <p:sldId id="301" r:id="rId20"/>
    <p:sldId id="300" r:id="rId21"/>
    <p:sldId id="302" r:id="rId22"/>
    <p:sldId id="305" r:id="rId23"/>
    <p:sldId id="303" r:id="rId24"/>
    <p:sldId id="304" r:id="rId25"/>
    <p:sldId id="293" r:id="rId26"/>
    <p:sldId id="294" r:id="rId27"/>
    <p:sldId id="307" r:id="rId28"/>
    <p:sldId id="308" r:id="rId29"/>
    <p:sldId id="306" r:id="rId30"/>
    <p:sldId id="273"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30A"/>
    <a:srgbClr val="00006C"/>
    <a:srgbClr val="D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681"/>
  </p:normalViewPr>
  <p:slideViewPr>
    <p:cSldViewPr snapToGrid="0" snapToObjects="1">
      <p:cViewPr varScale="1">
        <p:scale>
          <a:sx n="107" d="100"/>
          <a:sy n="107" d="100"/>
        </p:scale>
        <p:origin x="1528"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6766DC6F-2D76-4607-B890-0AAF637AD5CC}" type="datetimeFigureOut">
              <a:rPr lang="en-US" smtClean="0"/>
              <a:t>9/22/22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B2E9A37-302A-4EEA-A89A-D512EDAECFE5}" type="slidenum">
              <a:rPr lang="en-US" smtClean="0"/>
              <a:t>‹#›</a:t>
            </a:fld>
            <a:endParaRPr lang="en-US"/>
          </a:p>
        </p:txBody>
      </p:sp>
    </p:spTree>
    <p:extLst>
      <p:ext uri="{BB962C8B-B14F-4D97-AF65-F5344CB8AC3E}">
        <p14:creationId xmlns:p14="http://schemas.microsoft.com/office/powerpoint/2010/main" val="2402841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D8E0A90-CF48-4069-A523-4076F0BA6BDE}" type="datetimeFigureOut">
              <a:rPr lang="en-US" smtClean="0"/>
              <a:t>9/22/22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165580B-7329-46B8-A877-82093AB12F23}" type="slidenum">
              <a:rPr lang="en-US" smtClean="0"/>
              <a:t>‹#›</a:t>
            </a:fld>
            <a:endParaRPr lang="en-US"/>
          </a:p>
        </p:txBody>
      </p:sp>
    </p:spTree>
    <p:extLst>
      <p:ext uri="{BB962C8B-B14F-4D97-AF65-F5344CB8AC3E}">
        <p14:creationId xmlns:p14="http://schemas.microsoft.com/office/powerpoint/2010/main" val="320368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65580B-7329-46B8-A877-82093AB12F23}" type="slidenum">
              <a:rPr lang="en-US" smtClean="0"/>
              <a:t>4</a:t>
            </a:fld>
            <a:endParaRPr lang="en-US"/>
          </a:p>
        </p:txBody>
      </p:sp>
    </p:spTree>
    <p:extLst>
      <p:ext uri="{BB962C8B-B14F-4D97-AF65-F5344CB8AC3E}">
        <p14:creationId xmlns:p14="http://schemas.microsoft.com/office/powerpoint/2010/main" val="355439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65580B-7329-46B8-A877-82093AB12F23}" type="slidenum">
              <a:rPr lang="en-US" smtClean="0"/>
              <a:t>5</a:t>
            </a:fld>
            <a:endParaRPr lang="en-US"/>
          </a:p>
        </p:txBody>
      </p:sp>
    </p:spTree>
    <p:extLst>
      <p:ext uri="{BB962C8B-B14F-4D97-AF65-F5344CB8AC3E}">
        <p14:creationId xmlns:p14="http://schemas.microsoft.com/office/powerpoint/2010/main" val="754987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9/22/22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9/22/22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9/22/22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9/22/22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9/22/22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9/22/22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9/22/22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9/22/22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9/22/22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E36636D-D922-432D-A958-524484B5923D}" type="datetimeFigureOut">
              <a:rPr lang="en-US" smtClean="0"/>
              <a:pPr/>
              <a:t>9/22/22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8E36636D-D922-432D-A958-524484B5923D}" type="datetimeFigureOut">
              <a:rPr lang="en-US" smtClean="0"/>
              <a:pPr/>
              <a:t>9/22/22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smtClean="0"/>
              <a:pPr/>
              <a:t>9/22/22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9/22/22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9/22/22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8E36636D-D922-432D-A958-524484B5923D}" type="datetimeFigureOut">
              <a:rPr lang="en-US" smtClean="0"/>
              <a:pPr/>
              <a:t>9/22/22</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dirty="0"/>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mailto:northdelta.sec@deltaschools.ca"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mailto:----@deltaschools.ca"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543464"/>
            <a:ext cx="9144000" cy="1631216"/>
          </a:xfrm>
          <a:prstGeom prst="rect">
            <a:avLst/>
          </a:prstGeom>
          <a:noFill/>
        </p:spPr>
        <p:txBody>
          <a:bodyPr wrap="square" rtlCol="0">
            <a:spAutoFit/>
          </a:bodyPr>
          <a:lstStyle/>
          <a:p>
            <a:pPr algn="ctr"/>
            <a:r>
              <a:rPr lang="en-US" sz="10000" dirty="0">
                <a:solidFill>
                  <a:schemeClr val="bg1"/>
                </a:solidFill>
                <a:effectLst>
                  <a:outerShdw blurRad="50800" dist="38100" dir="2700000" algn="tl" rotWithShape="0">
                    <a:srgbClr val="FBC30A">
                      <a:alpha val="99000"/>
                    </a:srgbClr>
                  </a:outerShdw>
                </a:effectLst>
              </a:rPr>
              <a:t>WELCOME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951" y="2174680"/>
            <a:ext cx="4102100" cy="4055988"/>
          </a:xfrm>
          <a:prstGeom prst="rect">
            <a:avLst/>
          </a:prstGeom>
        </p:spPr>
      </p:pic>
    </p:spTree>
    <p:extLst>
      <p:ext uri="{BB962C8B-B14F-4D97-AF65-F5344CB8AC3E}">
        <p14:creationId xmlns:p14="http://schemas.microsoft.com/office/powerpoint/2010/main" val="2218506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D636E-DBD1-AB47-A91F-0363E44CDEC9}"/>
              </a:ext>
            </a:extLst>
          </p:cNvPr>
          <p:cNvSpPr>
            <a:spLocks noGrp="1"/>
          </p:cNvSpPr>
          <p:nvPr>
            <p:ph type="title"/>
          </p:nvPr>
        </p:nvSpPr>
        <p:spPr/>
        <p:txBody>
          <a:bodyPr>
            <a:normAutofit fontScale="90000"/>
          </a:bodyPr>
          <a:lstStyle/>
          <a:p>
            <a:r>
              <a:rPr lang="en-US" dirty="0">
                <a:solidFill>
                  <a:schemeClr val="bg1"/>
                </a:solidFill>
              </a:rPr>
              <a:t>Individualized Learning Time (ILT)</a:t>
            </a:r>
          </a:p>
        </p:txBody>
      </p:sp>
      <p:sp>
        <p:nvSpPr>
          <p:cNvPr id="5" name="TextBox 4">
            <a:extLst>
              <a:ext uri="{FF2B5EF4-FFF2-40B4-BE49-F238E27FC236}">
                <a16:creationId xmlns:a16="http://schemas.microsoft.com/office/drawing/2014/main" id="{B6045ACA-08B3-CA49-9470-F8E2C0AAD899}"/>
              </a:ext>
            </a:extLst>
          </p:cNvPr>
          <p:cNvSpPr txBox="1"/>
          <p:nvPr/>
        </p:nvSpPr>
        <p:spPr>
          <a:xfrm>
            <a:off x="356260" y="1769423"/>
            <a:ext cx="8668987"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Takes place Mon, Tues, Thurs, Fri for 35 mins</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Mon - students report to Bl. A class</a:t>
            </a:r>
          </a:p>
          <a:p>
            <a:pPr marL="457200" indent="-457200">
              <a:buFont typeface="Arial" panose="020B0604020202020204" pitchFamily="34" charset="0"/>
              <a:buChar char="•"/>
            </a:pPr>
            <a:r>
              <a:rPr lang="en-US" sz="3200" dirty="0">
                <a:solidFill>
                  <a:schemeClr val="bg1"/>
                </a:solidFill>
              </a:rPr>
              <a:t>Tues - students report to Bl. B class</a:t>
            </a:r>
          </a:p>
          <a:p>
            <a:pPr marL="457200" indent="-457200">
              <a:buFont typeface="Arial" panose="020B0604020202020204" pitchFamily="34" charset="0"/>
              <a:buChar char="•"/>
            </a:pPr>
            <a:r>
              <a:rPr lang="en-US" sz="3200" dirty="0">
                <a:solidFill>
                  <a:schemeClr val="bg1"/>
                </a:solidFill>
              </a:rPr>
              <a:t>Thurs - students report to Bl. C class</a:t>
            </a:r>
          </a:p>
          <a:p>
            <a:pPr marL="457200" indent="-457200">
              <a:buFont typeface="Arial" panose="020B0604020202020204" pitchFamily="34" charset="0"/>
              <a:buChar char="•"/>
            </a:pPr>
            <a:r>
              <a:rPr lang="en-US" sz="3200" dirty="0">
                <a:solidFill>
                  <a:schemeClr val="bg1"/>
                </a:solidFill>
              </a:rPr>
              <a:t>Fri - students report to Bl. D class</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During ILT, students direct their own learning (group learning, assignments, help from teacher, review and study)</a:t>
            </a:r>
          </a:p>
        </p:txBody>
      </p:sp>
      <p:pic>
        <p:nvPicPr>
          <p:cNvPr id="6" name="Picture 5">
            <a:extLst>
              <a:ext uri="{FF2B5EF4-FFF2-40B4-BE49-F238E27FC236}">
                <a16:creationId xmlns:a16="http://schemas.microsoft.com/office/drawing/2014/main" id="{122AC76D-13E2-4441-9F83-F412185FD2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7106" y="5818172"/>
            <a:ext cx="979014" cy="968009"/>
          </a:xfrm>
          <a:prstGeom prst="rect">
            <a:avLst/>
          </a:prstGeom>
        </p:spPr>
      </p:pic>
    </p:spTree>
    <p:extLst>
      <p:ext uri="{BB962C8B-B14F-4D97-AF65-F5344CB8AC3E}">
        <p14:creationId xmlns:p14="http://schemas.microsoft.com/office/powerpoint/2010/main" val="2007645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4"/>
            <a:ext cx="7770813" cy="947756"/>
          </a:xfrm>
        </p:spPr>
        <p:txBody>
          <a:bodyPr/>
          <a:lstStyle/>
          <a:p>
            <a:r>
              <a:rPr lang="en-US" dirty="0">
                <a:solidFill>
                  <a:schemeClr val="bg1"/>
                </a:solidFill>
              </a:rPr>
              <a:t>Lockers</a:t>
            </a:r>
          </a:p>
        </p:txBody>
      </p:sp>
      <p:sp>
        <p:nvSpPr>
          <p:cNvPr id="3" name="Vertical Text Placeholder 2"/>
          <p:cNvSpPr>
            <a:spLocks noGrp="1"/>
          </p:cNvSpPr>
          <p:nvPr>
            <p:ph type="body" orient="vert" idx="1"/>
          </p:nvPr>
        </p:nvSpPr>
        <p:spPr>
          <a:xfrm>
            <a:off x="685800" y="1068780"/>
            <a:ext cx="7770813" cy="5057383"/>
          </a:xfrm>
        </p:spPr>
        <p:txBody>
          <a:bodyPr vert="horz">
            <a:normAutofit lnSpcReduction="10000"/>
          </a:bodyPr>
          <a:lstStyle/>
          <a:p>
            <a:pPr>
              <a:spcBef>
                <a:spcPts val="0"/>
              </a:spcBef>
              <a:buFont typeface="Arial" charset="0"/>
              <a:buChar char="•"/>
              <a:defRPr/>
            </a:pPr>
            <a:r>
              <a:rPr lang="en-US" sz="3200" dirty="0">
                <a:solidFill>
                  <a:schemeClr val="bg1"/>
                </a:solidFill>
                <a:effectLst>
                  <a:outerShdw sx="1000" sy="1000" algn="t" rotWithShape="0">
                    <a:prstClr val="black"/>
                  </a:outerShdw>
                </a:effectLst>
              </a:rPr>
              <a:t>Each student has the opportunity to be assigned a locker this year. Students should have signed up for a locker using a QR code.</a:t>
            </a:r>
          </a:p>
          <a:p>
            <a:pPr marR="0" lvl="0" defTabSz="914400" eaLnBrk="1" fontAlgn="auto" latinLnBrk="0" hangingPunct="1">
              <a:lnSpc>
                <a:spcPct val="100000"/>
              </a:lnSpc>
              <a:spcBef>
                <a:spcPts val="0"/>
              </a:spcBef>
              <a:spcAft>
                <a:spcPts val="0"/>
              </a:spcAft>
              <a:buClrTx/>
              <a:buSzTx/>
              <a:buFont typeface="Arial" charset="0"/>
              <a:buChar char="•"/>
              <a:tabLst/>
              <a:defRPr/>
            </a:pPr>
            <a:r>
              <a:rPr lang="en-US" sz="3200" dirty="0">
                <a:solidFill>
                  <a:schemeClr val="bg1"/>
                </a:solidFill>
                <a:effectLst>
                  <a:outerShdw sx="1000" sy="1000" algn="t" rotWithShape="0">
                    <a:prstClr val="black"/>
                  </a:outerShdw>
                </a:effectLst>
              </a:rPr>
              <a:t>Grade 8-10 students received a lock. </a:t>
            </a:r>
          </a:p>
          <a:p>
            <a:pPr marR="0" lvl="0" defTabSz="914400" eaLnBrk="1" fontAlgn="auto" latinLnBrk="0" hangingPunct="1">
              <a:lnSpc>
                <a:spcPct val="100000"/>
              </a:lnSpc>
              <a:spcBef>
                <a:spcPts val="0"/>
              </a:spcBef>
              <a:spcAft>
                <a:spcPts val="0"/>
              </a:spcAft>
              <a:buClrTx/>
              <a:buSzTx/>
              <a:buFont typeface="Arial" charset="0"/>
              <a:buChar char="•"/>
              <a:tabLst/>
              <a:defRPr/>
            </a:pPr>
            <a:r>
              <a:rPr lang="en-US" sz="3200" dirty="0">
                <a:solidFill>
                  <a:schemeClr val="bg1"/>
                </a:solidFill>
                <a:effectLst>
                  <a:outerShdw sx="1000" sy="1000" algn="t" rotWithShape="0">
                    <a:prstClr val="black"/>
                  </a:outerShdw>
                </a:effectLst>
              </a:rPr>
              <a:t>Grade 11-12 students require their own lock.</a:t>
            </a:r>
          </a:p>
          <a:p>
            <a:pPr marR="0" lvl="0" defTabSz="914400" eaLnBrk="1" fontAlgn="auto" latinLnBrk="0" hangingPunct="1">
              <a:lnSpc>
                <a:spcPct val="100000"/>
              </a:lnSpc>
              <a:spcBef>
                <a:spcPts val="0"/>
              </a:spcBef>
              <a:spcAft>
                <a:spcPts val="0"/>
              </a:spcAft>
              <a:buClrTx/>
              <a:buSzTx/>
              <a:buFont typeface="Arial" charset="0"/>
              <a:buChar char="•"/>
              <a:tabLst/>
              <a:defRPr/>
            </a:pPr>
            <a:r>
              <a:rPr lang="en-US" sz="3200" dirty="0">
                <a:solidFill>
                  <a:schemeClr val="bg1"/>
                </a:solidFill>
                <a:effectLst>
                  <a:outerShdw sx="1000" sy="1000" algn="t" rotWithShape="0">
                    <a:prstClr val="black"/>
                  </a:outerShdw>
                </a:effectLst>
              </a:rPr>
              <a:t>Students should have an extra lock for PE class</a:t>
            </a:r>
          </a:p>
          <a:p>
            <a:pPr marR="0" lvl="0" defTabSz="914400" eaLnBrk="1" fontAlgn="auto" latinLnBrk="0" hangingPunct="1">
              <a:lnSpc>
                <a:spcPct val="100000"/>
              </a:lnSpc>
              <a:spcBef>
                <a:spcPts val="0"/>
              </a:spcBef>
              <a:spcAft>
                <a:spcPts val="0"/>
              </a:spcAft>
              <a:buClrTx/>
              <a:buSzTx/>
              <a:buFont typeface="Arial" charset="0"/>
              <a:buChar char="•"/>
              <a:tabLst/>
              <a:defRPr/>
            </a:pPr>
            <a:r>
              <a:rPr lang="en-US" sz="3200" dirty="0">
                <a:solidFill>
                  <a:schemeClr val="bg1"/>
                </a:solidFill>
                <a:effectLst>
                  <a:outerShdw sx="1000" sy="1000" algn="t" rotWithShape="0">
                    <a:prstClr val="black"/>
                  </a:outerShdw>
                </a:effectLst>
              </a:rPr>
              <a:t>Additional locks can be purchased from the office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1259" y="5474093"/>
            <a:ext cx="1399641" cy="1383907"/>
          </a:xfrm>
          <a:prstGeom prst="rect">
            <a:avLst/>
          </a:prstGeom>
        </p:spPr>
      </p:pic>
    </p:spTree>
    <p:extLst>
      <p:ext uri="{BB962C8B-B14F-4D97-AF65-F5344CB8AC3E}">
        <p14:creationId xmlns:p14="http://schemas.microsoft.com/office/powerpoint/2010/main" val="205118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School Photos</a:t>
            </a:r>
          </a:p>
        </p:txBody>
      </p:sp>
      <p:sp>
        <p:nvSpPr>
          <p:cNvPr id="3" name="Vertical Text Placeholder 2"/>
          <p:cNvSpPr>
            <a:spLocks noGrp="1"/>
          </p:cNvSpPr>
          <p:nvPr>
            <p:ph type="body" orient="vert" idx="1"/>
          </p:nvPr>
        </p:nvSpPr>
        <p:spPr>
          <a:xfrm>
            <a:off x="685800" y="1764475"/>
            <a:ext cx="7770813" cy="4373563"/>
          </a:xfrm>
        </p:spPr>
        <p:txBody>
          <a:bodyPr vert="horz">
            <a:normAutofit/>
          </a:bodyPr>
          <a:lstStyle/>
          <a:p>
            <a:pPr marR="0" lvl="0" defTabSz="914400" eaLnBrk="1" fontAlgn="auto" latinLnBrk="0" hangingPunct="1">
              <a:lnSpc>
                <a:spcPct val="100000"/>
              </a:lnSpc>
              <a:spcBef>
                <a:spcPts val="0"/>
              </a:spcBef>
              <a:spcAft>
                <a:spcPts val="0"/>
              </a:spcAft>
              <a:buClrTx/>
              <a:buSzTx/>
              <a:buFont typeface="Arial" charset="0"/>
              <a:buChar char="•"/>
              <a:tabLst/>
              <a:defRPr/>
            </a:pPr>
            <a:r>
              <a:rPr lang="en-US" sz="3200" dirty="0">
                <a:solidFill>
                  <a:schemeClr val="bg1"/>
                </a:solidFill>
                <a:effectLst>
                  <a:outerShdw sx="1000" sy="1000" algn="t" rotWithShape="0">
                    <a:prstClr val="black"/>
                  </a:outerShdw>
                </a:effectLst>
              </a:rPr>
              <a:t>School photos took place on Thurs, Sept. 15th.</a:t>
            </a:r>
            <a:br>
              <a:rPr lang="en-US" sz="3200" dirty="0">
                <a:solidFill>
                  <a:schemeClr val="bg1"/>
                </a:solidFill>
                <a:effectLst>
                  <a:outerShdw sx="1000" sy="1000" algn="t" rotWithShape="0">
                    <a:prstClr val="black"/>
                  </a:outerShdw>
                </a:effectLst>
              </a:rPr>
            </a:br>
            <a:endParaRPr lang="en-US" sz="3200" dirty="0">
              <a:solidFill>
                <a:schemeClr val="bg1"/>
              </a:solidFill>
              <a:effectLst>
                <a:outerShdw sx="1000" sy="1000" algn="t" rotWithShape="0">
                  <a:prstClr val="black"/>
                </a:outerShdw>
              </a:effectLst>
            </a:endParaRPr>
          </a:p>
          <a:p>
            <a:pPr marR="0" lvl="0" defTabSz="914400" eaLnBrk="1" fontAlgn="auto" latinLnBrk="0" hangingPunct="1">
              <a:lnSpc>
                <a:spcPct val="100000"/>
              </a:lnSpc>
              <a:spcBef>
                <a:spcPts val="0"/>
              </a:spcBef>
              <a:spcAft>
                <a:spcPts val="0"/>
              </a:spcAft>
              <a:buClrTx/>
              <a:buSzTx/>
              <a:buFont typeface="Arial" charset="0"/>
              <a:buChar char="•"/>
              <a:tabLst/>
              <a:defRPr/>
            </a:pPr>
            <a:r>
              <a:rPr lang="en-US" sz="3200" dirty="0">
                <a:solidFill>
                  <a:schemeClr val="bg1"/>
                </a:solidFill>
                <a:effectLst>
                  <a:outerShdw sx="1000" sy="1000" algn="t" rotWithShape="0">
                    <a:prstClr val="black"/>
                  </a:outerShdw>
                </a:effectLst>
              </a:rPr>
              <a:t>Photo Re-takes take place on Tues, Oct 18.</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3200" dirty="0">
              <a:solidFill>
                <a:schemeClr val="bg1"/>
              </a:solidFill>
              <a:effectLst>
                <a:outerShdw sx="1000" sy="1000" algn="t" rotWithShape="0">
                  <a:prstClr val="black"/>
                </a:outerShdw>
              </a:effectLst>
            </a:endParaRPr>
          </a:p>
          <a:p>
            <a:pPr marR="0" lvl="0" defTabSz="914400" eaLnBrk="1" fontAlgn="auto" latinLnBrk="0" hangingPunct="1">
              <a:lnSpc>
                <a:spcPct val="100000"/>
              </a:lnSpc>
              <a:spcBef>
                <a:spcPts val="0"/>
              </a:spcBef>
              <a:spcAft>
                <a:spcPts val="0"/>
              </a:spcAft>
              <a:buClrTx/>
              <a:buSzTx/>
              <a:buFont typeface="Arial" charset="0"/>
              <a:buChar char="•"/>
              <a:tabLst/>
              <a:defRPr/>
            </a:pPr>
            <a:r>
              <a:rPr lang="en-US" sz="3200" dirty="0">
                <a:solidFill>
                  <a:schemeClr val="bg1"/>
                </a:solidFill>
                <a:effectLst>
                  <a:outerShdw sx="1000" sy="1000" algn="t" rotWithShape="0">
                    <a:prstClr val="black"/>
                  </a:outerShdw>
                </a:effectLst>
              </a:rPr>
              <a:t>School photos can be ordered directly from </a:t>
            </a:r>
            <a:r>
              <a:rPr lang="en-US" sz="3200" dirty="0" err="1">
                <a:solidFill>
                  <a:schemeClr val="bg1"/>
                </a:solidFill>
                <a:effectLst>
                  <a:outerShdw sx="1000" sy="1000" algn="t" rotWithShape="0">
                    <a:prstClr val="black"/>
                  </a:outerShdw>
                </a:effectLst>
              </a:rPr>
              <a:t>Artona</a:t>
            </a:r>
            <a:r>
              <a:rPr lang="en-US" sz="3200" dirty="0">
                <a:solidFill>
                  <a:schemeClr val="bg1"/>
                </a:solidFill>
                <a:effectLst>
                  <a:outerShdw sx="1000" sy="1000" algn="t" rotWithShape="0">
                    <a:prstClr val="black"/>
                  </a:outerShdw>
                </a:effectLst>
              </a:rPr>
              <a:t>.</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3200" dirty="0">
              <a:solidFill>
                <a:schemeClr val="bg1"/>
              </a:solidFill>
              <a:effectLst>
                <a:outerShdw sx="1000" sy="1000" algn="t" rotWithShape="0">
                  <a:prstClr val="black"/>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6923" y="5375883"/>
            <a:ext cx="1371338" cy="1355922"/>
          </a:xfrm>
          <a:prstGeom prst="rect">
            <a:avLst/>
          </a:prstGeom>
        </p:spPr>
      </p:pic>
    </p:spTree>
    <p:extLst>
      <p:ext uri="{BB962C8B-B14F-4D97-AF65-F5344CB8AC3E}">
        <p14:creationId xmlns:p14="http://schemas.microsoft.com/office/powerpoint/2010/main" val="670805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Code of Conduct</a:t>
            </a:r>
          </a:p>
        </p:txBody>
      </p:sp>
      <p:sp>
        <p:nvSpPr>
          <p:cNvPr id="3" name="Vertical Text Placeholder 2"/>
          <p:cNvSpPr>
            <a:spLocks noGrp="1"/>
          </p:cNvSpPr>
          <p:nvPr>
            <p:ph type="body" orient="vert" idx="1"/>
          </p:nvPr>
        </p:nvSpPr>
        <p:spPr/>
        <p:txBody>
          <a:bodyPr vert="horz">
            <a:normAutofit fontScale="92500" lnSpcReduction="20000"/>
          </a:bodyPr>
          <a:lstStyle/>
          <a:p>
            <a:pPr marR="0" lvl="0" defTabSz="914400" eaLnBrk="1" fontAlgn="auto" latinLnBrk="0" hangingPunct="1">
              <a:lnSpc>
                <a:spcPct val="100000"/>
              </a:lnSpc>
              <a:spcBef>
                <a:spcPts val="0"/>
              </a:spcBef>
              <a:spcAft>
                <a:spcPts val="0"/>
              </a:spcAft>
              <a:buClrTx/>
              <a:buSzTx/>
              <a:buFont typeface="Arial" charset="0"/>
              <a:buChar char="•"/>
              <a:tabLst/>
              <a:defRPr/>
            </a:pPr>
            <a:r>
              <a:rPr lang="en-US" sz="3200" dirty="0">
                <a:solidFill>
                  <a:schemeClr val="bg1"/>
                </a:solidFill>
                <a:effectLst>
                  <a:outerShdw sx="1000" sy="1000" algn="t" rotWithShape="0">
                    <a:prstClr val="black"/>
                  </a:outerShdw>
                </a:effectLst>
              </a:rPr>
              <a:t>All students are expected to follow the School and District Code of Conduct.</a:t>
            </a:r>
            <a:br>
              <a:rPr lang="en-US" sz="3200" dirty="0">
                <a:solidFill>
                  <a:schemeClr val="bg1"/>
                </a:solidFill>
                <a:effectLst>
                  <a:outerShdw sx="1000" sy="1000" algn="t" rotWithShape="0">
                    <a:prstClr val="black"/>
                  </a:outerShdw>
                </a:effectLst>
              </a:rPr>
            </a:br>
            <a:endParaRPr lang="en-US" sz="3200" dirty="0">
              <a:solidFill>
                <a:schemeClr val="bg1"/>
              </a:solidFill>
              <a:effectLst>
                <a:outerShdw sx="1000" sy="1000" algn="t" rotWithShape="0">
                  <a:prstClr val="black"/>
                </a:outerShdw>
              </a:effectLst>
            </a:endParaRPr>
          </a:p>
          <a:p>
            <a:pPr marR="0" lvl="0" defTabSz="914400" eaLnBrk="1" fontAlgn="auto" latinLnBrk="0" hangingPunct="1">
              <a:lnSpc>
                <a:spcPct val="100000"/>
              </a:lnSpc>
              <a:spcBef>
                <a:spcPts val="0"/>
              </a:spcBef>
              <a:spcAft>
                <a:spcPts val="0"/>
              </a:spcAft>
              <a:buClrTx/>
              <a:buSzTx/>
              <a:buFont typeface="Arial" charset="0"/>
              <a:buChar char="•"/>
              <a:tabLst/>
              <a:defRPr/>
            </a:pPr>
            <a:r>
              <a:rPr lang="en-US" sz="3200" dirty="0">
                <a:solidFill>
                  <a:schemeClr val="bg1"/>
                </a:solidFill>
                <a:effectLst>
                  <a:outerShdw sx="1000" sy="1000" algn="t" rotWithShape="0">
                    <a:prstClr val="black"/>
                  </a:outerShdw>
                </a:effectLst>
              </a:rPr>
              <a:t>All students must contribute to a safe, caring and orderly environment. Students need to respect the rights of others and the larger community to which they belong.</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3200" dirty="0">
              <a:solidFill>
                <a:schemeClr val="bg1"/>
              </a:solidFill>
              <a:effectLst>
                <a:outerShdw sx="1000" sy="1000" algn="t" rotWithShape="0">
                  <a:prstClr val="black"/>
                </a:outerShdw>
              </a:effectLst>
            </a:endParaRPr>
          </a:p>
          <a:p>
            <a:pPr marR="0" lvl="0" defTabSz="914400" eaLnBrk="1" fontAlgn="auto" latinLnBrk="0" hangingPunct="1">
              <a:lnSpc>
                <a:spcPct val="100000"/>
              </a:lnSpc>
              <a:spcBef>
                <a:spcPts val="0"/>
              </a:spcBef>
              <a:spcAft>
                <a:spcPts val="0"/>
              </a:spcAft>
              <a:buClrTx/>
              <a:buSzTx/>
              <a:buFont typeface="Arial" charset="0"/>
              <a:buChar char="•"/>
              <a:tabLst/>
              <a:defRPr/>
            </a:pPr>
            <a:r>
              <a:rPr lang="en-US" sz="3200" dirty="0">
                <a:solidFill>
                  <a:schemeClr val="bg1"/>
                </a:solidFill>
                <a:effectLst>
                  <a:outerShdw sx="1000" sy="1000" algn="t" rotWithShape="0">
                    <a:prstClr val="black"/>
                  </a:outerShdw>
                </a:effectLst>
              </a:rPr>
              <a:t>The positive </a:t>
            </a:r>
            <a:r>
              <a:rPr lang="en-US" sz="3200" dirty="0" err="1">
                <a:solidFill>
                  <a:schemeClr val="bg1"/>
                </a:solidFill>
                <a:effectLst>
                  <a:outerShdw sx="1000" sy="1000" algn="t" rotWithShape="0">
                    <a:prstClr val="black"/>
                  </a:outerShdw>
                </a:effectLst>
              </a:rPr>
              <a:t>behaviours</a:t>
            </a:r>
            <a:r>
              <a:rPr lang="en-US" sz="3200" dirty="0">
                <a:solidFill>
                  <a:schemeClr val="bg1"/>
                </a:solidFill>
                <a:effectLst>
                  <a:outerShdw sx="1000" sy="1000" algn="t" rotWithShape="0">
                    <a:prstClr val="black"/>
                  </a:outerShdw>
                </a:effectLst>
              </a:rPr>
              <a:t> students</a:t>
            </a:r>
            <a:br>
              <a:rPr lang="en-US" sz="3200" dirty="0">
                <a:solidFill>
                  <a:schemeClr val="bg1"/>
                </a:solidFill>
                <a:effectLst>
                  <a:outerShdw sx="1000" sy="1000" algn="t" rotWithShape="0">
                    <a:prstClr val="black"/>
                  </a:outerShdw>
                </a:effectLst>
              </a:rPr>
            </a:br>
            <a:r>
              <a:rPr lang="en-US" sz="3200" dirty="0">
                <a:solidFill>
                  <a:schemeClr val="bg1"/>
                </a:solidFill>
                <a:effectLst>
                  <a:outerShdw sx="1000" sy="1000" algn="t" rotWithShape="0">
                    <a:prstClr val="black"/>
                  </a:outerShdw>
                </a:effectLst>
              </a:rPr>
              <a:t>should demonstrate are embodied</a:t>
            </a:r>
            <a:br>
              <a:rPr lang="en-US" sz="3200" dirty="0">
                <a:solidFill>
                  <a:schemeClr val="bg1"/>
                </a:solidFill>
                <a:effectLst>
                  <a:outerShdw sx="1000" sy="1000" algn="t" rotWithShape="0">
                    <a:prstClr val="black"/>
                  </a:outerShdw>
                </a:effectLst>
              </a:rPr>
            </a:br>
            <a:r>
              <a:rPr lang="en-US" sz="3200" dirty="0">
                <a:solidFill>
                  <a:schemeClr val="bg1"/>
                </a:solidFill>
                <a:effectLst>
                  <a:outerShdw sx="1000" sy="1000" algn="t" rotWithShape="0">
                    <a:prstClr val="black"/>
                  </a:outerShdw>
                </a:effectLst>
              </a:rPr>
              <a:t>in the Husky PRIDE matrix.</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3200" dirty="0">
              <a:solidFill>
                <a:schemeClr val="bg1"/>
              </a:solidFill>
              <a:effectLst>
                <a:outerShdw sx="1000" sy="1000" algn="t" rotWithShape="0">
                  <a:prstClr val="black"/>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000" y="4820598"/>
            <a:ext cx="1548120" cy="1530717"/>
          </a:xfrm>
          <a:prstGeom prst="rect">
            <a:avLst/>
          </a:prstGeom>
        </p:spPr>
      </p:pic>
    </p:spTree>
    <p:extLst>
      <p:ext uri="{BB962C8B-B14F-4D97-AF65-F5344CB8AC3E}">
        <p14:creationId xmlns:p14="http://schemas.microsoft.com/office/powerpoint/2010/main" val="499522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4.googleusercontent.com/Yc_ZErWVfTB9DZFnOB9xUHKEPIEAMQ-OXnRIgBf28As_f6kGdmfGXrY-4K_CEcUIbtVZ_8zHXOpAGxSw3ng5Qn5BapxQZjte90fJJcqccOy8g2Qps1aT3FP4fFlJT5_GFvSfrAia38DzrM-9c2duBYjnsRzH-YoGrVtAUzu8s8RfhGfNy8S63aaiMA">
            <a:extLst>
              <a:ext uri="{FF2B5EF4-FFF2-40B4-BE49-F238E27FC236}">
                <a16:creationId xmlns:a16="http://schemas.microsoft.com/office/drawing/2014/main" id="{5EE051AD-A637-2540-A5D3-A9652E15B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0"/>
            <a:ext cx="4303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894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Code of Conduct</a:t>
            </a:r>
          </a:p>
        </p:txBody>
      </p:sp>
      <p:sp>
        <p:nvSpPr>
          <p:cNvPr id="3" name="Vertical Text Placeholder 2"/>
          <p:cNvSpPr>
            <a:spLocks noGrp="1"/>
          </p:cNvSpPr>
          <p:nvPr>
            <p:ph type="body" orient="vert" idx="1"/>
          </p:nvPr>
        </p:nvSpPr>
        <p:spPr/>
        <p:txBody>
          <a:bodyPr vert="horz">
            <a:normAutofit fontScale="92500" lnSpcReduction="20000"/>
          </a:bodyPr>
          <a:lstStyle/>
          <a:p>
            <a:pPr marR="0" lvl="0" defTabSz="914400" eaLnBrk="1" fontAlgn="auto" latinLnBrk="0" hangingPunct="1">
              <a:lnSpc>
                <a:spcPct val="100000"/>
              </a:lnSpc>
              <a:spcBef>
                <a:spcPts val="0"/>
              </a:spcBef>
              <a:spcAft>
                <a:spcPts val="0"/>
              </a:spcAft>
              <a:buClrTx/>
              <a:buSzTx/>
              <a:buFont typeface="Arial" charset="0"/>
              <a:buChar char="•"/>
              <a:tabLst/>
              <a:defRPr/>
            </a:pPr>
            <a:r>
              <a:rPr lang="en-US" sz="3200" dirty="0">
                <a:solidFill>
                  <a:schemeClr val="bg1"/>
                </a:solidFill>
                <a:effectLst>
                  <a:outerShdw sx="1000" sy="1000" algn="t" rotWithShape="0">
                    <a:prstClr val="black"/>
                  </a:outerShdw>
                </a:effectLst>
              </a:rPr>
              <a:t>BE ON TIME AND READY TO DO YOUR BEST.</a:t>
            </a:r>
            <a:br>
              <a:rPr lang="en-US" sz="3200" dirty="0">
                <a:solidFill>
                  <a:schemeClr val="bg1"/>
                </a:solidFill>
                <a:effectLst>
                  <a:outerShdw sx="1000" sy="1000" algn="t" rotWithShape="0">
                    <a:prstClr val="black"/>
                  </a:outerShdw>
                </a:effectLst>
              </a:rPr>
            </a:br>
            <a:endParaRPr lang="en-US" sz="3200" dirty="0">
              <a:solidFill>
                <a:schemeClr val="bg1"/>
              </a:solidFill>
              <a:effectLst>
                <a:outerShdw sx="1000" sy="1000" algn="t" rotWithShape="0">
                  <a:prstClr val="black"/>
                </a:outerShdw>
              </a:effectLst>
            </a:endParaRPr>
          </a:p>
          <a:p>
            <a:pPr marR="0" lvl="0" defTabSz="914400" eaLnBrk="1" fontAlgn="auto" latinLnBrk="0" hangingPunct="1">
              <a:lnSpc>
                <a:spcPct val="100000"/>
              </a:lnSpc>
              <a:spcBef>
                <a:spcPts val="0"/>
              </a:spcBef>
              <a:spcAft>
                <a:spcPts val="0"/>
              </a:spcAft>
              <a:buClrTx/>
              <a:buSzTx/>
              <a:buFont typeface="Arial" charset="0"/>
              <a:buChar char="•"/>
              <a:tabLst/>
              <a:defRPr/>
            </a:pPr>
            <a:r>
              <a:rPr lang="en-US" sz="3200" dirty="0">
                <a:solidFill>
                  <a:schemeClr val="bg1"/>
                </a:solidFill>
                <a:effectLst>
                  <a:outerShdw sx="1000" sy="1000" algn="t" rotWithShape="0">
                    <a:prstClr val="black"/>
                  </a:outerShdw>
                </a:effectLst>
              </a:rPr>
              <a:t>TAKE PRIDE AND RESPONSIBILITY FOR YOUR ACTIONS. LEARN FROM YOUR MISTAKES.</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3200" dirty="0">
              <a:solidFill>
                <a:schemeClr val="bg1"/>
              </a:solidFill>
              <a:effectLst>
                <a:outerShdw sx="1000" sy="1000" algn="t" rotWithShape="0">
                  <a:prstClr val="black"/>
                </a:outerShdw>
              </a:effectLst>
            </a:endParaRPr>
          </a:p>
          <a:p>
            <a:pPr marR="0" lvl="0" defTabSz="914400" eaLnBrk="1" fontAlgn="auto" latinLnBrk="0" hangingPunct="1">
              <a:lnSpc>
                <a:spcPct val="100000"/>
              </a:lnSpc>
              <a:spcBef>
                <a:spcPts val="0"/>
              </a:spcBef>
              <a:spcAft>
                <a:spcPts val="0"/>
              </a:spcAft>
              <a:buClrTx/>
              <a:buSzTx/>
              <a:buFont typeface="Arial" charset="0"/>
              <a:buChar char="•"/>
              <a:tabLst/>
              <a:defRPr/>
            </a:pPr>
            <a:r>
              <a:rPr lang="en-US" sz="3200" dirty="0">
                <a:solidFill>
                  <a:schemeClr val="bg1"/>
                </a:solidFill>
                <a:effectLst>
                  <a:outerShdw sx="1000" sy="1000" algn="t" rotWithShape="0">
                    <a:prstClr val="black"/>
                  </a:outerShdw>
                </a:effectLst>
              </a:rPr>
              <a:t>Class Time = Time to Learn</a:t>
            </a:r>
            <a:br>
              <a:rPr lang="en-US" sz="3200" dirty="0">
                <a:solidFill>
                  <a:schemeClr val="bg1"/>
                </a:solidFill>
                <a:effectLst>
                  <a:outerShdw sx="1000" sy="1000" algn="t" rotWithShape="0">
                    <a:prstClr val="black"/>
                  </a:outerShdw>
                </a:effectLst>
              </a:rPr>
            </a:br>
            <a:r>
              <a:rPr lang="en-US" sz="3200" dirty="0">
                <a:solidFill>
                  <a:schemeClr val="bg1"/>
                </a:solidFill>
                <a:effectLst>
                  <a:outerShdw sx="1000" sy="1000" algn="t" rotWithShape="0">
                    <a:prstClr val="black"/>
                  </a:outerShdw>
                </a:effectLst>
              </a:rPr>
              <a:t>Before School, At Lunch and</a:t>
            </a:r>
            <a:br>
              <a:rPr lang="en-US" sz="3200" dirty="0">
                <a:solidFill>
                  <a:schemeClr val="bg1"/>
                </a:solidFill>
                <a:effectLst>
                  <a:outerShdw sx="1000" sy="1000" algn="t" rotWithShape="0">
                    <a:prstClr val="black"/>
                  </a:outerShdw>
                </a:effectLst>
              </a:rPr>
            </a:br>
            <a:r>
              <a:rPr lang="en-US" sz="3200" dirty="0">
                <a:solidFill>
                  <a:schemeClr val="bg1"/>
                </a:solidFill>
                <a:effectLst>
                  <a:outerShdw sx="1000" sy="1000" algn="t" rotWithShape="0">
                    <a:prstClr val="black"/>
                  </a:outerShdw>
                </a:effectLst>
              </a:rPr>
              <a:t>After School = Time to Hang Out</a:t>
            </a:r>
            <a:br>
              <a:rPr lang="en-US" sz="3200" dirty="0">
                <a:solidFill>
                  <a:schemeClr val="bg1"/>
                </a:solidFill>
                <a:effectLst>
                  <a:outerShdw sx="1000" sy="1000" algn="t" rotWithShape="0">
                    <a:prstClr val="black"/>
                  </a:outerShdw>
                </a:effectLst>
              </a:rPr>
            </a:br>
            <a:r>
              <a:rPr lang="en-US" sz="3200" dirty="0">
                <a:solidFill>
                  <a:schemeClr val="bg1"/>
                </a:solidFill>
                <a:effectLst>
                  <a:outerShdw sx="1000" sy="1000" algn="t" rotWithShape="0">
                    <a:prstClr val="black"/>
                  </a:outerShdw>
                </a:effectLst>
              </a:rPr>
              <a:t>With Friends</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3200" dirty="0">
              <a:solidFill>
                <a:schemeClr val="bg1"/>
              </a:solidFill>
              <a:effectLst>
                <a:outerShdw sx="1000" sy="1000" algn="t" rotWithShape="0">
                  <a:prstClr val="black"/>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867" y="4744124"/>
            <a:ext cx="1841500" cy="1820799"/>
          </a:xfrm>
          <a:prstGeom prst="rect">
            <a:avLst/>
          </a:prstGeom>
        </p:spPr>
      </p:pic>
    </p:spTree>
    <p:extLst>
      <p:ext uri="{BB962C8B-B14F-4D97-AF65-F5344CB8AC3E}">
        <p14:creationId xmlns:p14="http://schemas.microsoft.com/office/powerpoint/2010/main" val="1272582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9D8C-DF5D-194B-8550-B11F7A97B279}"/>
              </a:ext>
            </a:extLst>
          </p:cNvPr>
          <p:cNvSpPr>
            <a:spLocks noGrp="1"/>
          </p:cNvSpPr>
          <p:nvPr>
            <p:ph type="title"/>
          </p:nvPr>
        </p:nvSpPr>
        <p:spPr/>
        <p:txBody>
          <a:bodyPr/>
          <a:lstStyle/>
          <a:p>
            <a:r>
              <a:rPr lang="en-US" dirty="0">
                <a:solidFill>
                  <a:schemeClr val="bg1"/>
                </a:solidFill>
              </a:rPr>
              <a:t>Drop-Off &amp; Pick-Up</a:t>
            </a:r>
          </a:p>
        </p:txBody>
      </p:sp>
      <p:sp>
        <p:nvSpPr>
          <p:cNvPr id="5" name="TextBox 4">
            <a:extLst>
              <a:ext uri="{FF2B5EF4-FFF2-40B4-BE49-F238E27FC236}">
                <a16:creationId xmlns:a16="http://schemas.microsoft.com/office/drawing/2014/main" id="{ACA94817-0E33-8D4E-9193-7B2C7076780C}"/>
              </a:ext>
            </a:extLst>
          </p:cNvPr>
          <p:cNvSpPr txBox="1"/>
          <p:nvPr/>
        </p:nvSpPr>
        <p:spPr>
          <a:xfrm>
            <a:off x="285008" y="1460665"/>
            <a:ext cx="8704613"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Drop students off early so they are on time for class</a:t>
            </a:r>
          </a:p>
          <a:p>
            <a:pPr marL="457200" indent="-457200">
              <a:buFont typeface="Arial" panose="020B0604020202020204" pitchFamily="34" charset="0"/>
              <a:buChar char="•"/>
            </a:pPr>
            <a:r>
              <a:rPr lang="en-US" sz="3200" dirty="0">
                <a:solidFill>
                  <a:schemeClr val="bg1"/>
                </a:solidFill>
              </a:rPr>
              <a:t>Drop-off lane at front of school is closed in the afternoon for safety reasons</a:t>
            </a:r>
          </a:p>
          <a:p>
            <a:pPr marL="457200" indent="-457200">
              <a:buFont typeface="Arial" panose="020B0604020202020204" pitchFamily="34" charset="0"/>
              <a:buChar char="•"/>
            </a:pPr>
            <a:r>
              <a:rPr lang="en-US" sz="3200" dirty="0">
                <a:solidFill>
                  <a:schemeClr val="bg1"/>
                </a:solidFill>
              </a:rPr>
              <a:t>Decide on drop-off and pick-up locations a short distance from school in order to reduce congestion</a:t>
            </a:r>
          </a:p>
          <a:p>
            <a:pPr marL="457200" indent="-457200">
              <a:buFont typeface="Arial" panose="020B0604020202020204" pitchFamily="34" charset="0"/>
              <a:buChar char="•"/>
            </a:pPr>
            <a:r>
              <a:rPr lang="en-US" sz="3200" dirty="0">
                <a:solidFill>
                  <a:schemeClr val="bg1"/>
                </a:solidFill>
              </a:rPr>
              <a:t>Front Lot (82 Ave) and Rear Lot (83 Ave) are available for parent/visitor parking</a:t>
            </a:r>
          </a:p>
          <a:p>
            <a:pPr marL="457200" indent="-457200">
              <a:buFont typeface="Arial" panose="020B0604020202020204" pitchFamily="34" charset="0"/>
              <a:buChar char="•"/>
            </a:pPr>
            <a:endParaRPr lang="en-US" sz="3200" dirty="0">
              <a:solidFill>
                <a:schemeClr val="bg1"/>
              </a:solidFill>
            </a:endParaRPr>
          </a:p>
        </p:txBody>
      </p:sp>
    </p:spTree>
    <p:extLst>
      <p:ext uri="{BB962C8B-B14F-4D97-AF65-F5344CB8AC3E}">
        <p14:creationId xmlns:p14="http://schemas.microsoft.com/office/powerpoint/2010/main" val="1243823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E6F19-6BE7-D145-B83C-906DAF6BA601}"/>
              </a:ext>
            </a:extLst>
          </p:cNvPr>
          <p:cNvSpPr>
            <a:spLocks noGrp="1"/>
          </p:cNvSpPr>
          <p:nvPr>
            <p:ph type="title"/>
          </p:nvPr>
        </p:nvSpPr>
        <p:spPr/>
        <p:txBody>
          <a:bodyPr/>
          <a:lstStyle/>
          <a:p>
            <a:r>
              <a:rPr lang="en-US" dirty="0">
                <a:solidFill>
                  <a:schemeClr val="bg1"/>
                </a:solidFill>
              </a:rPr>
              <a:t>Student Absences</a:t>
            </a:r>
          </a:p>
        </p:txBody>
      </p:sp>
      <p:sp>
        <p:nvSpPr>
          <p:cNvPr id="4" name="TextBox 3">
            <a:extLst>
              <a:ext uri="{FF2B5EF4-FFF2-40B4-BE49-F238E27FC236}">
                <a16:creationId xmlns:a16="http://schemas.microsoft.com/office/drawing/2014/main" id="{CEF1F6F8-84D6-BA42-BD6E-CD915DFA4A90}"/>
              </a:ext>
            </a:extLst>
          </p:cNvPr>
          <p:cNvSpPr txBox="1"/>
          <p:nvPr/>
        </p:nvSpPr>
        <p:spPr>
          <a:xfrm>
            <a:off x="237506" y="1401288"/>
            <a:ext cx="8763990" cy="5016758"/>
          </a:xfrm>
          <a:prstGeom prst="rect">
            <a:avLst/>
          </a:prstGeom>
          <a:noFill/>
        </p:spPr>
        <p:txBody>
          <a:bodyPr wrap="square" rtlCol="0">
            <a:spAutoFit/>
          </a:bodyPr>
          <a:lstStyle/>
          <a:p>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Report student absences / early dismissals</a:t>
            </a:r>
          </a:p>
          <a:p>
            <a:pPr marL="1371600" lvl="2" indent="-457200">
              <a:buFont typeface="Arial" panose="020B0604020202020204" pitchFamily="34" charset="0"/>
              <a:buChar char="•"/>
            </a:pPr>
            <a:r>
              <a:rPr lang="en-US" sz="3200" dirty="0">
                <a:solidFill>
                  <a:schemeClr val="bg1"/>
                </a:solidFill>
              </a:rPr>
              <a:t>Phone: 604-596-7471</a:t>
            </a:r>
          </a:p>
          <a:p>
            <a:pPr marL="1371600" lvl="2" indent="-457200">
              <a:buFont typeface="Arial" panose="020B0604020202020204" pitchFamily="34" charset="0"/>
              <a:buChar char="•"/>
            </a:pPr>
            <a:r>
              <a:rPr lang="en-US" sz="3200" dirty="0">
                <a:solidFill>
                  <a:schemeClr val="bg1"/>
                </a:solidFill>
              </a:rPr>
              <a:t>Email: </a:t>
            </a:r>
            <a:r>
              <a:rPr lang="en-US" sz="3200" dirty="0">
                <a:solidFill>
                  <a:schemeClr val="bg1"/>
                </a:solidFill>
                <a:hlinkClick r:id="rId2"/>
              </a:rPr>
              <a:t>northdelta.sec@deltaschools.ca</a:t>
            </a:r>
            <a:endParaRPr lang="en-US" sz="3200" dirty="0">
              <a:solidFill>
                <a:schemeClr val="bg1"/>
              </a:solidFill>
            </a:endParaRPr>
          </a:p>
          <a:p>
            <a:pPr marL="1371600" lvl="2" indent="-457200">
              <a:buFont typeface="Arial" panose="020B0604020202020204" pitchFamily="34" charset="0"/>
              <a:buChar char="•"/>
            </a:pPr>
            <a:r>
              <a:rPr lang="en-US" sz="3200" dirty="0">
                <a:solidFill>
                  <a:schemeClr val="bg1"/>
                </a:solidFill>
              </a:rPr>
              <a:t>Note from parent/guardian</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In the case of multi-day/extended absences, student and parent/guardian should connect with teacher through email.</a:t>
            </a:r>
          </a:p>
          <a:p>
            <a:pPr lvl="2"/>
            <a:endParaRPr lang="en-US" sz="3200" dirty="0">
              <a:solidFill>
                <a:schemeClr val="bg1"/>
              </a:solidFill>
            </a:endParaRPr>
          </a:p>
        </p:txBody>
      </p:sp>
    </p:spTree>
    <p:extLst>
      <p:ext uri="{BB962C8B-B14F-4D97-AF65-F5344CB8AC3E}">
        <p14:creationId xmlns:p14="http://schemas.microsoft.com/office/powerpoint/2010/main" val="3673859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E427-070A-1A44-B1D4-2166D6BD0357}"/>
              </a:ext>
            </a:extLst>
          </p:cNvPr>
          <p:cNvSpPr>
            <a:spLocks noGrp="1"/>
          </p:cNvSpPr>
          <p:nvPr>
            <p:ph type="title"/>
          </p:nvPr>
        </p:nvSpPr>
        <p:spPr/>
        <p:txBody>
          <a:bodyPr/>
          <a:lstStyle/>
          <a:p>
            <a:r>
              <a:rPr lang="en-US" dirty="0">
                <a:solidFill>
                  <a:schemeClr val="bg1"/>
                </a:solidFill>
              </a:rPr>
              <a:t>Parent Engagement</a:t>
            </a:r>
          </a:p>
        </p:txBody>
      </p:sp>
      <p:sp>
        <p:nvSpPr>
          <p:cNvPr id="4" name="TextBox 3">
            <a:extLst>
              <a:ext uri="{FF2B5EF4-FFF2-40B4-BE49-F238E27FC236}">
                <a16:creationId xmlns:a16="http://schemas.microsoft.com/office/drawing/2014/main" id="{08DC021E-123A-AA42-AFE8-B9FD4EB94FA1}"/>
              </a:ext>
            </a:extLst>
          </p:cNvPr>
          <p:cNvSpPr txBox="1"/>
          <p:nvPr/>
        </p:nvSpPr>
        <p:spPr>
          <a:xfrm>
            <a:off x="142504" y="1721922"/>
            <a:ext cx="8894618"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Newsletters / Website / App / Parent Connect</a:t>
            </a:r>
          </a:p>
          <a:p>
            <a:pPr marL="457200" indent="-457200">
              <a:buFont typeface="Arial" panose="020B0604020202020204" pitchFamily="34" charset="0"/>
              <a:buChar char="•"/>
            </a:pPr>
            <a:r>
              <a:rPr lang="en-US" sz="3200" dirty="0">
                <a:solidFill>
                  <a:schemeClr val="bg1"/>
                </a:solidFill>
              </a:rPr>
              <a:t>PAC Meetings</a:t>
            </a:r>
          </a:p>
          <a:p>
            <a:pPr marL="457200" indent="-457200">
              <a:buFont typeface="Arial" panose="020B0604020202020204" pitchFamily="34" charset="0"/>
              <a:buChar char="•"/>
            </a:pPr>
            <a:r>
              <a:rPr lang="en-US" sz="3200" dirty="0">
                <a:solidFill>
                  <a:schemeClr val="bg1"/>
                </a:solidFill>
              </a:rPr>
              <a:t>Monitor student progress </a:t>
            </a:r>
          </a:p>
          <a:p>
            <a:pPr marL="457200" indent="-457200">
              <a:buFont typeface="Arial" panose="020B0604020202020204" pitchFamily="34" charset="0"/>
              <a:buChar char="•"/>
            </a:pPr>
            <a:r>
              <a:rPr lang="en-US" sz="3200" dirty="0">
                <a:solidFill>
                  <a:schemeClr val="bg1"/>
                </a:solidFill>
              </a:rPr>
              <a:t>Interim reports, report cards, Parent-Teacher Interviews</a:t>
            </a:r>
          </a:p>
          <a:p>
            <a:pPr marL="457200" indent="-457200">
              <a:buFont typeface="Arial" panose="020B0604020202020204" pitchFamily="34" charset="0"/>
              <a:buChar char="•"/>
            </a:pPr>
            <a:r>
              <a:rPr lang="en-US" sz="3200" dirty="0">
                <a:solidFill>
                  <a:schemeClr val="bg1"/>
                </a:solidFill>
              </a:rPr>
              <a:t>Contact staff member</a:t>
            </a:r>
          </a:p>
          <a:p>
            <a:pPr marL="1371600" lvl="2" indent="-457200">
              <a:buFont typeface="Arial" panose="020B0604020202020204" pitchFamily="34" charset="0"/>
              <a:buChar char="•"/>
            </a:pPr>
            <a:r>
              <a:rPr lang="en-US" sz="3200" dirty="0">
                <a:solidFill>
                  <a:schemeClr val="bg1"/>
                </a:solidFill>
              </a:rPr>
              <a:t>Phone main office: 604-596-7471</a:t>
            </a:r>
          </a:p>
          <a:p>
            <a:pPr marL="1371600" lvl="2" indent="-457200">
              <a:buFont typeface="Arial" panose="020B0604020202020204" pitchFamily="34" charset="0"/>
              <a:buChar char="•"/>
            </a:pPr>
            <a:r>
              <a:rPr lang="en-US" sz="3200" dirty="0">
                <a:solidFill>
                  <a:schemeClr val="bg1"/>
                </a:solidFill>
              </a:rPr>
              <a:t>Email: </a:t>
            </a:r>
            <a:r>
              <a:rPr lang="en-US" sz="3200" dirty="0">
                <a:solidFill>
                  <a:schemeClr val="bg1"/>
                </a:solidFill>
                <a:hlinkClick r:id="rId2"/>
              </a:rPr>
              <a:t>----@deltaschools.ca</a:t>
            </a:r>
            <a:endParaRPr lang="en-US" sz="3200" dirty="0">
              <a:solidFill>
                <a:schemeClr val="bg1"/>
              </a:solidFill>
            </a:endParaRPr>
          </a:p>
          <a:p>
            <a:pPr marL="457200" indent="-457200">
              <a:buFont typeface="Arial" panose="020B0604020202020204" pitchFamily="34" charset="0"/>
              <a:buChar char="•"/>
            </a:pPr>
            <a:endParaRPr lang="en-US" sz="3200" dirty="0">
              <a:solidFill>
                <a:schemeClr val="bg1"/>
              </a:solidFill>
            </a:endParaRPr>
          </a:p>
        </p:txBody>
      </p:sp>
    </p:spTree>
    <p:extLst>
      <p:ext uri="{BB962C8B-B14F-4D97-AF65-F5344CB8AC3E}">
        <p14:creationId xmlns:p14="http://schemas.microsoft.com/office/powerpoint/2010/main" val="2427776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D370-6B8B-884C-9201-43A064122A55}"/>
              </a:ext>
            </a:extLst>
          </p:cNvPr>
          <p:cNvSpPr>
            <a:spLocks noGrp="1"/>
          </p:cNvSpPr>
          <p:nvPr>
            <p:ph type="title"/>
          </p:nvPr>
        </p:nvSpPr>
        <p:spPr/>
        <p:txBody>
          <a:bodyPr>
            <a:normAutofit fontScale="90000"/>
          </a:bodyPr>
          <a:lstStyle/>
          <a:p>
            <a:r>
              <a:rPr lang="en-US" dirty="0">
                <a:solidFill>
                  <a:schemeClr val="bg1"/>
                </a:solidFill>
              </a:rPr>
              <a:t>Parent /Guardian Contact Information</a:t>
            </a:r>
          </a:p>
        </p:txBody>
      </p:sp>
      <p:pic>
        <p:nvPicPr>
          <p:cNvPr id="9" name="Picture 8">
            <a:extLst>
              <a:ext uri="{FF2B5EF4-FFF2-40B4-BE49-F238E27FC236}">
                <a16:creationId xmlns:a16="http://schemas.microsoft.com/office/drawing/2014/main" id="{7E214A00-DECE-1A44-A007-1103F7F5F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 y="2437304"/>
            <a:ext cx="9144000" cy="4420696"/>
          </a:xfrm>
          <a:prstGeom prst="rect">
            <a:avLst/>
          </a:prstGeom>
        </p:spPr>
      </p:pic>
      <p:sp>
        <p:nvSpPr>
          <p:cNvPr id="10" name="TextBox 9">
            <a:extLst>
              <a:ext uri="{FF2B5EF4-FFF2-40B4-BE49-F238E27FC236}">
                <a16:creationId xmlns:a16="http://schemas.microsoft.com/office/drawing/2014/main" id="{5E94BA95-03B2-E440-8960-FBBA72E84ED9}"/>
              </a:ext>
            </a:extLst>
          </p:cNvPr>
          <p:cNvSpPr txBox="1"/>
          <p:nvPr/>
        </p:nvSpPr>
        <p:spPr>
          <a:xfrm>
            <a:off x="94209" y="1701711"/>
            <a:ext cx="9048997"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Update demographic information</a:t>
            </a:r>
          </a:p>
        </p:txBody>
      </p:sp>
    </p:spTree>
    <p:extLst>
      <p:ext uri="{BB962C8B-B14F-4D97-AF65-F5344CB8AC3E}">
        <p14:creationId xmlns:p14="http://schemas.microsoft.com/office/powerpoint/2010/main" val="3792466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9125" y="447394"/>
            <a:ext cx="7770813" cy="4257022"/>
          </a:xfrm>
        </p:spPr>
        <p:txBody>
          <a:bodyPr>
            <a:noAutofit/>
          </a:bodyPr>
          <a:lstStyle/>
          <a:p>
            <a:pPr marL="0" indent="0">
              <a:buNone/>
            </a:pPr>
            <a:r>
              <a:rPr lang="en-CA" sz="2800" dirty="0">
                <a:solidFill>
                  <a:schemeClr val="bg2"/>
                </a:solidFill>
                <a:effectLst/>
              </a:rPr>
              <a:t>North Delta would like to acknowledge the traditional territory of the Tsawwassen and </a:t>
            </a:r>
            <a:r>
              <a:rPr lang="en-CA" sz="2800" dirty="0" err="1">
                <a:solidFill>
                  <a:schemeClr val="bg2"/>
                </a:solidFill>
                <a:effectLst/>
              </a:rPr>
              <a:t>Musqueam</a:t>
            </a:r>
            <a:r>
              <a:rPr lang="en-CA" sz="2800" dirty="0">
                <a:solidFill>
                  <a:schemeClr val="bg2"/>
                </a:solidFill>
                <a:effectLst/>
              </a:rPr>
              <a:t> First Nations and all the </a:t>
            </a:r>
            <a:r>
              <a:rPr lang="en-CA" sz="2800" dirty="0" err="1">
                <a:solidFill>
                  <a:schemeClr val="bg2"/>
                </a:solidFill>
                <a:effectLst/>
              </a:rPr>
              <a:t>Hul’q’umi’num</a:t>
            </a:r>
            <a:r>
              <a:rPr lang="en-CA" sz="2800" dirty="0">
                <a:solidFill>
                  <a:schemeClr val="bg2"/>
                </a:solidFill>
                <a:effectLst/>
              </a:rPr>
              <a:t> speaking people who have been stewards of this land since time immemorial. We would also like to offer our respect to all the Elders who have gone before us and to all Canadians who are on the journey of Reconciliation.</a:t>
            </a:r>
            <a:r>
              <a:rPr lang="en-CA" b="1" dirty="0">
                <a:effectLst/>
              </a:rPr>
              <a:t> would also like to offer my respect to all the Elders who have gone before us and to all Canadians who are on the journey of Reconciliation. </a:t>
            </a:r>
            <a:endParaRPr lang="en-CA" sz="2800" dirty="0">
              <a:effectLst/>
            </a:endParaRPr>
          </a:p>
          <a:p>
            <a:pPr marL="0" indent="0">
              <a:buNone/>
            </a:pPr>
            <a:endParaRPr lang="en-US" sz="2800" dirty="0">
              <a:solidFill>
                <a:schemeClr val="bg2"/>
              </a:solidFill>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438" y="4704416"/>
            <a:ext cx="1841500" cy="1820799"/>
          </a:xfrm>
          <a:prstGeom prst="rect">
            <a:avLst/>
          </a:prstGeom>
        </p:spPr>
      </p:pic>
    </p:spTree>
    <p:extLst>
      <p:ext uri="{BB962C8B-B14F-4D97-AF65-F5344CB8AC3E}">
        <p14:creationId xmlns:p14="http://schemas.microsoft.com/office/powerpoint/2010/main" val="102230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2BA5D-220B-B34F-B056-ED08CC7BB4A6}"/>
              </a:ext>
            </a:extLst>
          </p:cNvPr>
          <p:cNvSpPr>
            <a:spLocks noGrp="1"/>
          </p:cNvSpPr>
          <p:nvPr>
            <p:ph type="title"/>
          </p:nvPr>
        </p:nvSpPr>
        <p:spPr/>
        <p:txBody>
          <a:bodyPr/>
          <a:lstStyle/>
          <a:p>
            <a:r>
              <a:rPr lang="en-US" dirty="0">
                <a:solidFill>
                  <a:schemeClr val="bg1"/>
                </a:solidFill>
              </a:rPr>
              <a:t>Annual Permission Forms</a:t>
            </a:r>
          </a:p>
        </p:txBody>
      </p:sp>
      <p:pic>
        <p:nvPicPr>
          <p:cNvPr id="7" name="Picture 6">
            <a:extLst>
              <a:ext uri="{FF2B5EF4-FFF2-40B4-BE49-F238E27FC236}">
                <a16:creationId xmlns:a16="http://schemas.microsoft.com/office/drawing/2014/main" id="{B8D84DAF-250E-5D44-9B9B-900294881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741"/>
            <a:ext cx="9144000" cy="4350827"/>
          </a:xfrm>
          <a:prstGeom prst="rect">
            <a:avLst/>
          </a:prstGeom>
        </p:spPr>
      </p:pic>
      <p:sp>
        <p:nvSpPr>
          <p:cNvPr id="8" name="TextBox 7">
            <a:extLst>
              <a:ext uri="{FF2B5EF4-FFF2-40B4-BE49-F238E27FC236}">
                <a16:creationId xmlns:a16="http://schemas.microsoft.com/office/drawing/2014/main" id="{95CF233D-E8EA-C846-90AB-9ABD1E194827}"/>
              </a:ext>
            </a:extLst>
          </p:cNvPr>
          <p:cNvSpPr txBox="1"/>
          <p:nvPr/>
        </p:nvSpPr>
        <p:spPr>
          <a:xfrm>
            <a:off x="106878" y="1425039"/>
            <a:ext cx="8953995"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Provide consent using Parent Connect &gt; Forms</a:t>
            </a:r>
          </a:p>
        </p:txBody>
      </p:sp>
    </p:spTree>
    <p:extLst>
      <p:ext uri="{BB962C8B-B14F-4D97-AF65-F5344CB8AC3E}">
        <p14:creationId xmlns:p14="http://schemas.microsoft.com/office/powerpoint/2010/main" val="1034190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EC83E-60ED-DB4F-B8A8-97C4BC4EE4AB}"/>
              </a:ext>
            </a:extLst>
          </p:cNvPr>
          <p:cNvSpPr>
            <a:spLocks noGrp="1"/>
          </p:cNvSpPr>
          <p:nvPr>
            <p:ph type="title"/>
          </p:nvPr>
        </p:nvSpPr>
        <p:spPr/>
        <p:txBody>
          <a:bodyPr/>
          <a:lstStyle/>
          <a:p>
            <a:r>
              <a:rPr lang="en-US" dirty="0">
                <a:solidFill>
                  <a:schemeClr val="bg1"/>
                </a:solidFill>
              </a:rPr>
              <a:t>Monitoring Attendance</a:t>
            </a:r>
          </a:p>
        </p:txBody>
      </p:sp>
      <p:pic>
        <p:nvPicPr>
          <p:cNvPr id="5" name="Picture 4">
            <a:extLst>
              <a:ext uri="{FF2B5EF4-FFF2-40B4-BE49-F238E27FC236}">
                <a16:creationId xmlns:a16="http://schemas.microsoft.com/office/drawing/2014/main" id="{80870581-4222-5346-B4BF-F141FE7AC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5749"/>
            <a:ext cx="9144000" cy="4440054"/>
          </a:xfrm>
          <a:prstGeom prst="rect">
            <a:avLst/>
          </a:prstGeom>
        </p:spPr>
      </p:pic>
      <p:sp>
        <p:nvSpPr>
          <p:cNvPr id="3" name="Rectangle 2">
            <a:extLst>
              <a:ext uri="{FF2B5EF4-FFF2-40B4-BE49-F238E27FC236}">
                <a16:creationId xmlns:a16="http://schemas.microsoft.com/office/drawing/2014/main" id="{5D28F3E3-9DCF-5B42-A01F-87228CFD6D11}"/>
              </a:ext>
            </a:extLst>
          </p:cNvPr>
          <p:cNvSpPr/>
          <p:nvPr/>
        </p:nvSpPr>
        <p:spPr>
          <a:xfrm>
            <a:off x="685800" y="3562597"/>
            <a:ext cx="1819894" cy="213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408187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7FDC-FB68-2942-BD25-84C948369A0E}"/>
              </a:ext>
            </a:extLst>
          </p:cNvPr>
          <p:cNvSpPr>
            <a:spLocks noGrp="1"/>
          </p:cNvSpPr>
          <p:nvPr>
            <p:ph type="title"/>
          </p:nvPr>
        </p:nvSpPr>
        <p:spPr/>
        <p:txBody>
          <a:bodyPr/>
          <a:lstStyle/>
          <a:p>
            <a:r>
              <a:rPr lang="en-US" dirty="0">
                <a:solidFill>
                  <a:schemeClr val="bg1"/>
                </a:solidFill>
              </a:rPr>
              <a:t>Reporting</a:t>
            </a:r>
          </a:p>
        </p:txBody>
      </p:sp>
      <p:sp>
        <p:nvSpPr>
          <p:cNvPr id="4" name="TextBox 3">
            <a:extLst>
              <a:ext uri="{FF2B5EF4-FFF2-40B4-BE49-F238E27FC236}">
                <a16:creationId xmlns:a16="http://schemas.microsoft.com/office/drawing/2014/main" id="{3E54CDD3-3D48-234D-AD36-C57EDA1B5ACA}"/>
              </a:ext>
            </a:extLst>
          </p:cNvPr>
          <p:cNvSpPr txBox="1"/>
          <p:nvPr/>
        </p:nvSpPr>
        <p:spPr>
          <a:xfrm>
            <a:off x="152400" y="1550894"/>
            <a:ext cx="8874369"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Oct 14 - Interim Reports</a:t>
            </a:r>
          </a:p>
          <a:p>
            <a:pPr marL="457200" indent="-457200">
              <a:buFont typeface="Arial" panose="020B0604020202020204" pitchFamily="34" charset="0"/>
              <a:buChar char="•"/>
            </a:pPr>
            <a:r>
              <a:rPr lang="en-US" sz="3200" dirty="0">
                <a:solidFill>
                  <a:schemeClr val="bg1"/>
                </a:solidFill>
              </a:rPr>
              <a:t>Oct 27 - Parent-Teacher Interviews</a:t>
            </a:r>
          </a:p>
          <a:p>
            <a:pPr marL="457200" indent="-457200">
              <a:buFont typeface="Arial" panose="020B0604020202020204" pitchFamily="34" charset="0"/>
              <a:buChar char="•"/>
            </a:pPr>
            <a:r>
              <a:rPr lang="en-US" sz="3200" dirty="0">
                <a:solidFill>
                  <a:schemeClr val="bg1"/>
                </a:solidFill>
              </a:rPr>
              <a:t>Nov 17 - Report Card #1</a:t>
            </a:r>
          </a:p>
          <a:p>
            <a:pPr marL="457200" indent="-457200">
              <a:buFont typeface="Arial" panose="020B0604020202020204" pitchFamily="34" charset="0"/>
              <a:buChar char="•"/>
            </a:pPr>
            <a:r>
              <a:rPr lang="en-US" sz="3200" dirty="0">
                <a:solidFill>
                  <a:schemeClr val="bg1"/>
                </a:solidFill>
              </a:rPr>
              <a:t>Feb 9 – Report Card #2 (Sem. 1 Final Report)</a:t>
            </a:r>
          </a:p>
          <a:p>
            <a:pPr marL="457200" indent="-457200">
              <a:buFont typeface="Arial" panose="020B0604020202020204" pitchFamily="34" charset="0"/>
              <a:buChar char="•"/>
            </a:pPr>
            <a:r>
              <a:rPr lang="en-US" sz="3200" dirty="0">
                <a:solidFill>
                  <a:schemeClr val="bg1"/>
                </a:solidFill>
              </a:rPr>
              <a:t>Mar 9 - Interim Reports</a:t>
            </a:r>
          </a:p>
          <a:p>
            <a:pPr marL="457200" indent="-457200">
              <a:buFont typeface="Arial" panose="020B0604020202020204" pitchFamily="34" charset="0"/>
              <a:buChar char="•"/>
            </a:pPr>
            <a:r>
              <a:rPr lang="en-US" sz="3200" dirty="0">
                <a:solidFill>
                  <a:schemeClr val="bg1"/>
                </a:solidFill>
              </a:rPr>
              <a:t>Apr 4 - Parent-Teacher Interviews</a:t>
            </a:r>
          </a:p>
          <a:p>
            <a:pPr marL="457200" indent="-457200">
              <a:buFont typeface="Arial" panose="020B0604020202020204" pitchFamily="34" charset="0"/>
              <a:buChar char="•"/>
            </a:pPr>
            <a:r>
              <a:rPr lang="en-US" sz="3200" dirty="0">
                <a:solidFill>
                  <a:schemeClr val="bg1"/>
                </a:solidFill>
              </a:rPr>
              <a:t>Apr 27 - Report Card #3</a:t>
            </a:r>
          </a:p>
          <a:p>
            <a:pPr marL="457200" indent="-457200">
              <a:buFont typeface="Arial" panose="020B0604020202020204" pitchFamily="34" charset="0"/>
              <a:buChar char="•"/>
            </a:pPr>
            <a:r>
              <a:rPr lang="en-US" sz="3200" dirty="0">
                <a:solidFill>
                  <a:schemeClr val="bg1"/>
                </a:solidFill>
              </a:rPr>
              <a:t>Jun 29 – Report Card #4 (Final Report)</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endParaRPr lang="en-US" sz="3200" dirty="0">
              <a:solidFill>
                <a:schemeClr val="bg1"/>
              </a:solidFill>
            </a:endParaRPr>
          </a:p>
        </p:txBody>
      </p:sp>
    </p:spTree>
    <p:extLst>
      <p:ext uri="{BB962C8B-B14F-4D97-AF65-F5344CB8AC3E}">
        <p14:creationId xmlns:p14="http://schemas.microsoft.com/office/powerpoint/2010/main" val="2503439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48FF3-770A-CF4C-AD2A-EBD309D3F9AE}"/>
              </a:ext>
            </a:extLst>
          </p:cNvPr>
          <p:cNvSpPr>
            <a:spLocks noGrp="1"/>
          </p:cNvSpPr>
          <p:nvPr>
            <p:ph type="title"/>
          </p:nvPr>
        </p:nvSpPr>
        <p:spPr/>
        <p:txBody>
          <a:bodyPr/>
          <a:lstStyle/>
          <a:p>
            <a:r>
              <a:rPr lang="en-US" dirty="0">
                <a:solidFill>
                  <a:schemeClr val="bg1"/>
                </a:solidFill>
              </a:rPr>
              <a:t>Monitor Student Learning</a:t>
            </a:r>
          </a:p>
        </p:txBody>
      </p:sp>
      <p:pic>
        <p:nvPicPr>
          <p:cNvPr id="7" name="Picture 6">
            <a:extLst>
              <a:ext uri="{FF2B5EF4-FFF2-40B4-BE49-F238E27FC236}">
                <a16:creationId xmlns:a16="http://schemas.microsoft.com/office/drawing/2014/main" id="{6B7217FF-8395-6C44-B5F8-7974FAB45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5688"/>
            <a:ext cx="9144000" cy="4925111"/>
          </a:xfrm>
          <a:prstGeom prst="rect">
            <a:avLst/>
          </a:prstGeom>
        </p:spPr>
      </p:pic>
    </p:spTree>
    <p:extLst>
      <p:ext uri="{BB962C8B-B14F-4D97-AF65-F5344CB8AC3E}">
        <p14:creationId xmlns:p14="http://schemas.microsoft.com/office/powerpoint/2010/main" val="474472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2B9E-49CD-004F-8F00-CC0AB0C2DACB}"/>
              </a:ext>
            </a:extLst>
          </p:cNvPr>
          <p:cNvSpPr>
            <a:spLocks noGrp="1"/>
          </p:cNvSpPr>
          <p:nvPr>
            <p:ph type="title"/>
          </p:nvPr>
        </p:nvSpPr>
        <p:spPr>
          <a:xfrm>
            <a:off x="685800" y="121023"/>
            <a:ext cx="7770813" cy="969223"/>
          </a:xfrm>
        </p:spPr>
        <p:txBody>
          <a:bodyPr/>
          <a:lstStyle/>
          <a:p>
            <a:r>
              <a:rPr lang="en-US" dirty="0">
                <a:solidFill>
                  <a:schemeClr val="bg1"/>
                </a:solidFill>
              </a:rPr>
              <a:t>Parent-Teacher Interviews</a:t>
            </a:r>
          </a:p>
        </p:txBody>
      </p:sp>
      <p:pic>
        <p:nvPicPr>
          <p:cNvPr id="5" name="Picture 4">
            <a:extLst>
              <a:ext uri="{FF2B5EF4-FFF2-40B4-BE49-F238E27FC236}">
                <a16:creationId xmlns:a16="http://schemas.microsoft.com/office/drawing/2014/main" id="{8AEB5993-D86B-5741-A553-8BC939CDB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9469"/>
            <a:ext cx="9144000" cy="4873605"/>
          </a:xfrm>
          <a:prstGeom prst="rect">
            <a:avLst/>
          </a:prstGeom>
        </p:spPr>
      </p:pic>
      <p:sp>
        <p:nvSpPr>
          <p:cNvPr id="6" name="TextBox 5">
            <a:extLst>
              <a:ext uri="{FF2B5EF4-FFF2-40B4-BE49-F238E27FC236}">
                <a16:creationId xmlns:a16="http://schemas.microsoft.com/office/drawing/2014/main" id="{844BA2EF-B4FF-214A-8C5F-54874D9534E8}"/>
              </a:ext>
            </a:extLst>
          </p:cNvPr>
          <p:cNvSpPr txBox="1"/>
          <p:nvPr/>
        </p:nvSpPr>
        <p:spPr>
          <a:xfrm>
            <a:off x="87129" y="1282470"/>
            <a:ext cx="8968153"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Oct 27       2:00-4:00pm / 5:00-7:00pm</a:t>
            </a:r>
          </a:p>
        </p:txBody>
      </p:sp>
    </p:spTree>
    <p:extLst>
      <p:ext uri="{BB962C8B-B14F-4D97-AF65-F5344CB8AC3E}">
        <p14:creationId xmlns:p14="http://schemas.microsoft.com/office/powerpoint/2010/main" val="3100395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Staying Informed</a:t>
            </a:r>
          </a:p>
        </p:txBody>
      </p:sp>
      <p:sp>
        <p:nvSpPr>
          <p:cNvPr id="3" name="Vertical Text Placeholder 2"/>
          <p:cNvSpPr>
            <a:spLocks noGrp="1"/>
          </p:cNvSpPr>
          <p:nvPr>
            <p:ph type="body" orient="vert" idx="1"/>
          </p:nvPr>
        </p:nvSpPr>
        <p:spPr/>
        <p:txBody>
          <a:bodyPr vert="horz">
            <a:normAutofit fontScale="92500" lnSpcReduction="20000"/>
          </a:bodyPr>
          <a:lstStyle/>
          <a:p>
            <a:pPr>
              <a:buFont typeface="Arial" pitchFamily="34" charset="0"/>
              <a:buChar char="•"/>
            </a:pPr>
            <a:r>
              <a:rPr lang="en-US" sz="3200" dirty="0">
                <a:solidFill>
                  <a:schemeClr val="bg1"/>
                </a:solidFill>
                <a:effectLst/>
              </a:rPr>
              <a:t>North Delta App</a:t>
            </a:r>
          </a:p>
          <a:p>
            <a:pPr>
              <a:buFont typeface="Arial" pitchFamily="34" charset="0"/>
              <a:buChar char="•"/>
            </a:pPr>
            <a:r>
              <a:rPr lang="en-US" sz="3200" dirty="0">
                <a:solidFill>
                  <a:schemeClr val="bg1"/>
                </a:solidFill>
                <a:effectLst/>
              </a:rPr>
              <a:t>ND School Website</a:t>
            </a:r>
          </a:p>
          <a:p>
            <a:pPr>
              <a:buFont typeface="Arial" pitchFamily="34" charset="0"/>
              <a:buChar char="•"/>
            </a:pPr>
            <a:r>
              <a:rPr lang="en-US" sz="3200" dirty="0">
                <a:solidFill>
                  <a:schemeClr val="bg1"/>
                </a:solidFill>
                <a:effectLst/>
              </a:rPr>
              <a:t>Weekly Husky Highlights Newsletter</a:t>
            </a:r>
          </a:p>
          <a:p>
            <a:pPr>
              <a:buFont typeface="Arial" pitchFamily="34" charset="0"/>
              <a:buChar char="•"/>
            </a:pPr>
            <a:r>
              <a:rPr lang="en-US" sz="3200" dirty="0">
                <a:solidFill>
                  <a:schemeClr val="bg1"/>
                </a:solidFill>
                <a:effectLst/>
              </a:rPr>
              <a:t>ND Twitter - @</a:t>
            </a:r>
            <a:r>
              <a:rPr lang="en-US" sz="3200" dirty="0" err="1">
                <a:solidFill>
                  <a:schemeClr val="bg1"/>
                </a:solidFill>
                <a:effectLst/>
              </a:rPr>
              <a:t>north_delta</a:t>
            </a:r>
            <a:endParaRPr lang="en-US" sz="3200" dirty="0">
              <a:solidFill>
                <a:schemeClr val="bg1"/>
              </a:solidFill>
              <a:effectLst/>
            </a:endParaRPr>
          </a:p>
          <a:p>
            <a:pPr>
              <a:buFont typeface="Arial" pitchFamily="34" charset="0"/>
              <a:buChar char="•"/>
            </a:pPr>
            <a:r>
              <a:rPr lang="en-US" sz="3200" dirty="0">
                <a:solidFill>
                  <a:schemeClr val="bg1"/>
                </a:solidFill>
                <a:effectLst/>
              </a:rPr>
              <a:t>Instagram - @</a:t>
            </a:r>
            <a:r>
              <a:rPr lang="en-US" sz="3200" dirty="0" err="1">
                <a:solidFill>
                  <a:schemeClr val="bg1"/>
                </a:solidFill>
                <a:effectLst/>
              </a:rPr>
              <a:t>ndhuskies</a:t>
            </a:r>
            <a:endParaRPr lang="en-US" sz="3200" dirty="0">
              <a:solidFill>
                <a:schemeClr val="bg1"/>
              </a:solidFill>
              <a:effectLst/>
            </a:endParaRPr>
          </a:p>
          <a:p>
            <a:pPr>
              <a:buFont typeface="Arial" pitchFamily="34" charset="0"/>
              <a:buChar char="•"/>
            </a:pPr>
            <a:r>
              <a:rPr lang="en-US" sz="3200" dirty="0">
                <a:solidFill>
                  <a:schemeClr val="bg1"/>
                </a:solidFill>
                <a:effectLst/>
              </a:rPr>
              <a:t>DHA - @</a:t>
            </a:r>
            <a:r>
              <a:rPr lang="en-US" sz="3200" dirty="0" err="1">
                <a:solidFill>
                  <a:schemeClr val="bg1"/>
                </a:solidFill>
                <a:effectLst/>
              </a:rPr>
              <a:t>DeltaWildHockey</a:t>
            </a:r>
            <a:endParaRPr lang="en-US" sz="3200" dirty="0">
              <a:solidFill>
                <a:schemeClr val="bg1"/>
              </a:solidFill>
              <a:effectLst/>
            </a:endParaRPr>
          </a:p>
          <a:p>
            <a:pPr>
              <a:buFont typeface="Arial" pitchFamily="34" charset="0"/>
              <a:buChar char="•"/>
            </a:pPr>
            <a:r>
              <a:rPr lang="en-US" sz="3200" dirty="0">
                <a:solidFill>
                  <a:schemeClr val="bg1"/>
                </a:solidFill>
                <a:effectLst/>
              </a:rPr>
              <a:t>P.A. Announcements</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3200" dirty="0">
              <a:solidFill>
                <a:schemeClr val="bg1"/>
              </a:solidFill>
              <a:effectLst>
                <a:outerShdw sx="1000" sy="1000" algn="t" rotWithShape="0">
                  <a:prstClr val="black"/>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113" y="4305364"/>
            <a:ext cx="1841500" cy="1820799"/>
          </a:xfrm>
          <a:prstGeom prst="rect">
            <a:avLst/>
          </a:prstGeom>
        </p:spPr>
      </p:pic>
    </p:spTree>
    <p:extLst>
      <p:ext uri="{BB962C8B-B14F-4D97-AF65-F5344CB8AC3E}">
        <p14:creationId xmlns:p14="http://schemas.microsoft.com/office/powerpoint/2010/main" val="1853727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Staying Informed</a:t>
            </a:r>
          </a:p>
        </p:txBody>
      </p:sp>
      <p:pic>
        <p:nvPicPr>
          <p:cNvPr id="5"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80430" y="1752600"/>
            <a:ext cx="2381551" cy="4227254"/>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43782" y="1752600"/>
            <a:ext cx="2312831" cy="3656362"/>
          </a:xfrm>
          <a:prstGeom prst="rect">
            <a:avLst/>
          </a:prstGeom>
        </p:spPr>
      </p:pic>
      <p:pic>
        <p:nvPicPr>
          <p:cNvPr id="7" name="Picture 6"/>
          <p:cNvPicPr>
            <a:picLocks/>
          </p:cNvPicPr>
          <p:nvPr/>
        </p:nvPicPr>
        <p:blipFill rotWithShape="1">
          <a:blip r:embed="rId4" cstate="email">
            <a:extLst>
              <a:ext uri="{28A0092B-C50C-407E-A947-70E740481C1C}">
                <a14:useLocalDpi xmlns:a14="http://schemas.microsoft.com/office/drawing/2010/main" val="0"/>
              </a:ext>
            </a:extLst>
          </a:blip>
          <a:srcRect l="-986" r="986" b="35972"/>
          <a:stretch/>
        </p:blipFill>
        <p:spPr>
          <a:xfrm>
            <a:off x="626229" y="1767854"/>
            <a:ext cx="2372400" cy="4212000"/>
          </a:xfrm>
          <a:prstGeom prst="rect">
            <a:avLst/>
          </a:prstGeom>
        </p:spPr>
      </p:pic>
      <p:pic>
        <p:nvPicPr>
          <p:cNvPr id="8" name="Picture 7">
            <a:extLst>
              <a:ext uri="{FF2B5EF4-FFF2-40B4-BE49-F238E27FC236}">
                <a16:creationId xmlns:a16="http://schemas.microsoft.com/office/drawing/2014/main" id="{E968CFC9-4D51-314B-813C-76B0D82664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8244" y="3276990"/>
            <a:ext cx="1643781" cy="1625302"/>
          </a:xfrm>
          <a:prstGeom prst="rect">
            <a:avLst/>
          </a:prstGeom>
        </p:spPr>
      </p:pic>
    </p:spTree>
    <p:extLst>
      <p:ext uri="{BB962C8B-B14F-4D97-AF65-F5344CB8AC3E}">
        <p14:creationId xmlns:p14="http://schemas.microsoft.com/office/powerpoint/2010/main" val="1703487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D9E6-B65F-C047-87B1-45C1C24C48F6}"/>
              </a:ext>
            </a:extLst>
          </p:cNvPr>
          <p:cNvSpPr>
            <a:spLocks noGrp="1"/>
          </p:cNvSpPr>
          <p:nvPr>
            <p:ph type="title"/>
          </p:nvPr>
        </p:nvSpPr>
        <p:spPr/>
        <p:txBody>
          <a:bodyPr/>
          <a:lstStyle/>
          <a:p>
            <a:r>
              <a:rPr lang="en-US" dirty="0">
                <a:solidFill>
                  <a:schemeClr val="bg1"/>
                </a:solidFill>
              </a:rPr>
              <a:t>Career Education 8 &amp; 9</a:t>
            </a:r>
          </a:p>
        </p:txBody>
      </p:sp>
      <p:sp>
        <p:nvSpPr>
          <p:cNvPr id="4" name="TextBox 3">
            <a:extLst>
              <a:ext uri="{FF2B5EF4-FFF2-40B4-BE49-F238E27FC236}">
                <a16:creationId xmlns:a16="http://schemas.microsoft.com/office/drawing/2014/main" id="{63218750-8CEF-AD46-BB49-E640956A289B}"/>
              </a:ext>
            </a:extLst>
          </p:cNvPr>
          <p:cNvSpPr txBox="1"/>
          <p:nvPr/>
        </p:nvSpPr>
        <p:spPr>
          <a:xfrm>
            <a:off x="332509" y="1550894"/>
            <a:ext cx="8716488"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Career Ed. 8 &amp; 9 are non-enrolling courses</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All Grade 8 &amp; 9 students will be required to sign up for a Career Ed Google Classroom</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Students must submit assignments electronically to Ms. S. Grewal.</a:t>
            </a:r>
          </a:p>
        </p:txBody>
      </p:sp>
      <p:pic>
        <p:nvPicPr>
          <p:cNvPr id="5" name="Picture 4">
            <a:extLst>
              <a:ext uri="{FF2B5EF4-FFF2-40B4-BE49-F238E27FC236}">
                <a16:creationId xmlns:a16="http://schemas.microsoft.com/office/drawing/2014/main" id="{00F33964-2D22-9641-8E79-3E82C4C78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374" y="5090324"/>
            <a:ext cx="1351424" cy="1336232"/>
          </a:xfrm>
          <a:prstGeom prst="rect">
            <a:avLst/>
          </a:prstGeom>
        </p:spPr>
      </p:pic>
    </p:spTree>
    <p:extLst>
      <p:ext uri="{BB962C8B-B14F-4D97-AF65-F5344CB8AC3E}">
        <p14:creationId xmlns:p14="http://schemas.microsoft.com/office/powerpoint/2010/main" val="1393437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36E9-56F4-B045-A1B7-C4FBA95D05CE}"/>
              </a:ext>
            </a:extLst>
          </p:cNvPr>
          <p:cNvSpPr>
            <a:spLocks noGrp="1"/>
          </p:cNvSpPr>
          <p:nvPr>
            <p:ph type="title"/>
          </p:nvPr>
        </p:nvSpPr>
        <p:spPr>
          <a:xfrm>
            <a:off x="685800" y="121024"/>
            <a:ext cx="7770813" cy="995258"/>
          </a:xfrm>
        </p:spPr>
        <p:txBody>
          <a:bodyPr/>
          <a:lstStyle/>
          <a:p>
            <a:r>
              <a:rPr lang="en-US" dirty="0">
                <a:solidFill>
                  <a:schemeClr val="bg1"/>
                </a:solidFill>
              </a:rPr>
              <a:t>Career Life Connections 12</a:t>
            </a:r>
          </a:p>
        </p:txBody>
      </p:sp>
      <p:sp>
        <p:nvSpPr>
          <p:cNvPr id="5" name="Rectangle 4">
            <a:extLst>
              <a:ext uri="{FF2B5EF4-FFF2-40B4-BE49-F238E27FC236}">
                <a16:creationId xmlns:a16="http://schemas.microsoft.com/office/drawing/2014/main" id="{0C5B96AC-74F8-1C4E-BDAB-D1D30C3618B7}"/>
              </a:ext>
            </a:extLst>
          </p:cNvPr>
          <p:cNvSpPr/>
          <p:nvPr/>
        </p:nvSpPr>
        <p:spPr>
          <a:xfrm>
            <a:off x="154379" y="1116283"/>
            <a:ext cx="8989621" cy="5262979"/>
          </a:xfrm>
          <a:prstGeom prst="rect">
            <a:avLst/>
          </a:prstGeom>
        </p:spPr>
        <p:txBody>
          <a:bodyPr wrap="square">
            <a:spAutoFit/>
          </a:bodyPr>
          <a:lstStyle/>
          <a:p>
            <a:pPr marL="457200" indent="-457200">
              <a:buFont typeface="Arial" panose="020B0604020202020204" pitchFamily="34" charset="0"/>
              <a:buChar char="•"/>
            </a:pPr>
            <a:r>
              <a:rPr lang="en-US" sz="2800" dirty="0">
                <a:solidFill>
                  <a:schemeClr val="bg1"/>
                </a:solidFill>
              </a:rPr>
              <a:t>CLC 12 (Capstone) is a non-enrolling course that is required for graduation.</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All Grade 12 students will be required to sign up for a Career Ed Google Classroom</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Students must submit assignments electronically to Ms. S. Grewal.</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Students must complete a Capstone project and present their learning during an in-person interview in February.</a:t>
            </a:r>
          </a:p>
        </p:txBody>
      </p:sp>
      <p:pic>
        <p:nvPicPr>
          <p:cNvPr id="6" name="Picture 5">
            <a:extLst>
              <a:ext uri="{FF2B5EF4-FFF2-40B4-BE49-F238E27FC236}">
                <a16:creationId xmlns:a16="http://schemas.microsoft.com/office/drawing/2014/main" id="{F336BDCD-E136-7543-9783-6B9A3F84C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861" y="5783285"/>
            <a:ext cx="909504" cy="899280"/>
          </a:xfrm>
          <a:prstGeom prst="rect">
            <a:avLst/>
          </a:prstGeom>
        </p:spPr>
      </p:pic>
    </p:spTree>
    <p:extLst>
      <p:ext uri="{BB962C8B-B14F-4D97-AF65-F5344CB8AC3E}">
        <p14:creationId xmlns:p14="http://schemas.microsoft.com/office/powerpoint/2010/main" val="2749963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AB90-DCE3-164C-BBAF-3182A63366E1}"/>
              </a:ext>
            </a:extLst>
          </p:cNvPr>
          <p:cNvSpPr>
            <a:spLocks noGrp="1"/>
          </p:cNvSpPr>
          <p:nvPr>
            <p:ph type="title"/>
          </p:nvPr>
        </p:nvSpPr>
        <p:spPr/>
        <p:txBody>
          <a:bodyPr/>
          <a:lstStyle/>
          <a:p>
            <a:r>
              <a:rPr lang="en-US" dirty="0">
                <a:solidFill>
                  <a:schemeClr val="bg1"/>
                </a:solidFill>
              </a:rPr>
              <a:t>Grad Activities</a:t>
            </a:r>
          </a:p>
        </p:txBody>
      </p:sp>
      <p:sp>
        <p:nvSpPr>
          <p:cNvPr id="4" name="TextBox 3">
            <a:extLst>
              <a:ext uri="{FF2B5EF4-FFF2-40B4-BE49-F238E27FC236}">
                <a16:creationId xmlns:a16="http://schemas.microsoft.com/office/drawing/2014/main" id="{53246B0D-CF6E-674D-ACDA-1E486F176876}"/>
              </a:ext>
            </a:extLst>
          </p:cNvPr>
          <p:cNvSpPr txBox="1"/>
          <p:nvPr/>
        </p:nvSpPr>
        <p:spPr>
          <a:xfrm>
            <a:off x="222739" y="1852246"/>
            <a:ext cx="8921261"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Grad Activities Contract </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Important Dates:</a:t>
            </a:r>
          </a:p>
          <a:p>
            <a:pPr marL="914400" lvl="1" indent="-457200">
              <a:buFont typeface="Arial" panose="020B0604020202020204" pitchFamily="34" charset="0"/>
              <a:buChar char="•"/>
            </a:pPr>
            <a:r>
              <a:rPr lang="en-US" sz="3200" dirty="0">
                <a:solidFill>
                  <a:schemeClr val="bg1"/>
                </a:solidFill>
              </a:rPr>
              <a:t>Sept 27: Grad Boat Cruise</a:t>
            </a:r>
          </a:p>
          <a:p>
            <a:pPr marL="914400" lvl="1" indent="-457200">
              <a:buFont typeface="Arial" panose="020B0604020202020204" pitchFamily="34" charset="0"/>
              <a:buChar char="•"/>
            </a:pPr>
            <a:r>
              <a:rPr lang="en-US" sz="3200" dirty="0">
                <a:solidFill>
                  <a:schemeClr val="bg1"/>
                </a:solidFill>
              </a:rPr>
              <a:t>Jan 23 – Feb 2: Grad Photos</a:t>
            </a:r>
          </a:p>
          <a:p>
            <a:pPr marL="914400" lvl="1" indent="-457200">
              <a:buFont typeface="Arial" panose="020B0604020202020204" pitchFamily="34" charset="0"/>
              <a:buChar char="•"/>
            </a:pPr>
            <a:r>
              <a:rPr lang="en-US" sz="3200" dirty="0">
                <a:solidFill>
                  <a:schemeClr val="bg1"/>
                </a:solidFill>
              </a:rPr>
              <a:t>Late Jan/Early Feb: Snowball Dance</a:t>
            </a:r>
          </a:p>
          <a:p>
            <a:pPr marL="914400" lvl="1" indent="-457200">
              <a:buFont typeface="Arial" panose="020B0604020202020204" pitchFamily="34" charset="0"/>
              <a:buChar char="•"/>
            </a:pPr>
            <a:r>
              <a:rPr lang="en-US" sz="3200" dirty="0">
                <a:solidFill>
                  <a:schemeClr val="bg1"/>
                </a:solidFill>
              </a:rPr>
              <a:t>May 26: Red Carpet, Banquet, Dry Grad</a:t>
            </a:r>
          </a:p>
          <a:p>
            <a:pPr marL="914400" lvl="1" indent="-457200">
              <a:buFont typeface="Arial" panose="020B0604020202020204" pitchFamily="34" charset="0"/>
              <a:buChar char="•"/>
            </a:pPr>
            <a:r>
              <a:rPr lang="en-US" sz="3200" dirty="0">
                <a:solidFill>
                  <a:schemeClr val="bg1"/>
                </a:solidFill>
              </a:rPr>
              <a:t>June 29: Valedictory Ceremony</a:t>
            </a:r>
          </a:p>
        </p:txBody>
      </p:sp>
      <p:pic>
        <p:nvPicPr>
          <p:cNvPr id="5" name="Picture 4">
            <a:extLst>
              <a:ext uri="{FF2B5EF4-FFF2-40B4-BE49-F238E27FC236}">
                <a16:creationId xmlns:a16="http://schemas.microsoft.com/office/drawing/2014/main" id="{23AABCA2-9477-594C-9E94-B07FC47BC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0202" y="5410431"/>
            <a:ext cx="1358659" cy="1343386"/>
          </a:xfrm>
          <a:prstGeom prst="rect">
            <a:avLst/>
          </a:prstGeom>
        </p:spPr>
      </p:pic>
    </p:spTree>
    <p:extLst>
      <p:ext uri="{BB962C8B-B14F-4D97-AF65-F5344CB8AC3E}">
        <p14:creationId xmlns:p14="http://schemas.microsoft.com/office/powerpoint/2010/main" val="237827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b="1" dirty="0">
                <a:solidFill>
                  <a:schemeClr val="bg1"/>
                </a:solidFill>
                <a:effectLst>
                  <a:outerShdw blurRad="50800" dist="38100" dir="2700000" algn="tl" rotWithShape="0">
                    <a:srgbClr val="FBC30A">
                      <a:alpha val="43000"/>
                    </a:srgbClr>
                  </a:outerShdw>
                </a:effectLst>
              </a:rPr>
              <a:t>Administration</a:t>
            </a:r>
          </a:p>
        </p:txBody>
      </p:sp>
      <p:sp>
        <p:nvSpPr>
          <p:cNvPr id="2" name="Content Placeholder 1"/>
          <p:cNvSpPr>
            <a:spLocks noGrp="1"/>
          </p:cNvSpPr>
          <p:nvPr>
            <p:ph idx="1"/>
          </p:nvPr>
        </p:nvSpPr>
        <p:spPr/>
        <p:txBody>
          <a:bodyPr/>
          <a:lstStyle/>
          <a:p>
            <a:pPr>
              <a:buFont typeface="Arial" pitchFamily="34" charset="0"/>
              <a:buChar char="•"/>
            </a:pPr>
            <a:r>
              <a:rPr lang="en-US" sz="3600" dirty="0">
                <a:solidFill>
                  <a:schemeClr val="bg2"/>
                </a:solidFill>
                <a:effectLst/>
              </a:rPr>
              <a:t>Principal</a:t>
            </a:r>
          </a:p>
          <a:p>
            <a:pPr lvl="1">
              <a:buFont typeface="Arial" pitchFamily="34" charset="0"/>
              <a:buChar char="•"/>
            </a:pPr>
            <a:r>
              <a:rPr lang="en-US" sz="2800" dirty="0">
                <a:solidFill>
                  <a:schemeClr val="bg2"/>
                </a:solidFill>
                <a:effectLst/>
              </a:rPr>
              <a:t>Mr. Aaron </a:t>
            </a:r>
            <a:r>
              <a:rPr lang="en-US" sz="2800" dirty="0" err="1">
                <a:solidFill>
                  <a:schemeClr val="bg2"/>
                </a:solidFill>
                <a:effectLst/>
              </a:rPr>
              <a:t>Akune</a:t>
            </a:r>
            <a:r>
              <a:rPr lang="en-US" sz="2800" dirty="0">
                <a:solidFill>
                  <a:schemeClr val="bg2"/>
                </a:solidFill>
                <a:effectLst/>
              </a:rPr>
              <a:t>	(Gr. 12s)</a:t>
            </a:r>
          </a:p>
          <a:p>
            <a:pPr>
              <a:buFont typeface="Arial" pitchFamily="34" charset="0"/>
              <a:buChar char="•"/>
            </a:pPr>
            <a:r>
              <a:rPr lang="en-US" sz="3600" dirty="0">
                <a:solidFill>
                  <a:schemeClr val="bg2"/>
                </a:solidFill>
                <a:effectLst/>
              </a:rPr>
              <a:t>Vice Principals</a:t>
            </a:r>
          </a:p>
          <a:p>
            <a:pPr lvl="1">
              <a:buFont typeface="Arial" pitchFamily="34" charset="0"/>
              <a:buChar char="•"/>
            </a:pPr>
            <a:r>
              <a:rPr lang="en-US" sz="2800" dirty="0">
                <a:solidFill>
                  <a:schemeClr val="bg2"/>
                </a:solidFill>
                <a:effectLst/>
              </a:rPr>
              <a:t>Mr. Ben </a:t>
            </a:r>
            <a:r>
              <a:rPr lang="en-US" sz="2800" dirty="0" err="1">
                <a:solidFill>
                  <a:schemeClr val="bg2"/>
                </a:solidFill>
                <a:effectLst/>
              </a:rPr>
              <a:t>Scarr</a:t>
            </a:r>
            <a:r>
              <a:rPr lang="en-US" sz="2800" dirty="0">
                <a:solidFill>
                  <a:schemeClr val="bg2"/>
                </a:solidFill>
                <a:effectLst/>
              </a:rPr>
              <a:t> 	(Gr. 8s &amp; 10s)</a:t>
            </a:r>
          </a:p>
          <a:p>
            <a:pPr lvl="1">
              <a:buFont typeface="Arial" pitchFamily="34" charset="0"/>
              <a:buChar char="•"/>
            </a:pPr>
            <a:r>
              <a:rPr lang="en-US" sz="2800" dirty="0">
                <a:solidFill>
                  <a:schemeClr val="bg2"/>
                </a:solidFill>
                <a:effectLst/>
              </a:rPr>
              <a:t>Mr. Kevin </a:t>
            </a:r>
            <a:r>
              <a:rPr lang="en-US" sz="2800" dirty="0" err="1">
                <a:solidFill>
                  <a:schemeClr val="bg2"/>
                </a:solidFill>
                <a:effectLst/>
              </a:rPr>
              <a:t>Dalgetty</a:t>
            </a:r>
            <a:r>
              <a:rPr lang="en-US" sz="2800" dirty="0">
                <a:solidFill>
                  <a:schemeClr val="bg2"/>
                </a:solidFill>
                <a:effectLst/>
              </a:rPr>
              <a:t>	(Gr. 9s &amp; 11s)</a:t>
            </a:r>
          </a:p>
          <a:p>
            <a:pPr marL="0" indent="0">
              <a:buNone/>
            </a:pPr>
            <a:endParaRPr lang="en-US" dirty="0">
              <a:solidFill>
                <a:schemeClr val="accent3"/>
              </a:solidFill>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113" y="4305364"/>
            <a:ext cx="1841500" cy="1820799"/>
          </a:xfrm>
          <a:prstGeom prst="rect">
            <a:avLst/>
          </a:prstGeom>
        </p:spPr>
      </p:pic>
    </p:spTree>
    <p:extLst>
      <p:ext uri="{BB962C8B-B14F-4D97-AF65-F5344CB8AC3E}">
        <p14:creationId xmlns:p14="http://schemas.microsoft.com/office/powerpoint/2010/main" val="3976499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770813" cy="4297363"/>
          </a:xfrm>
        </p:spPr>
        <p:txBody>
          <a:bodyPr>
            <a:normAutofit/>
          </a:bodyPr>
          <a:lstStyle/>
          <a:p>
            <a:pPr marL="0" indent="0" algn="ctr">
              <a:buNone/>
            </a:pPr>
            <a:r>
              <a:rPr lang="en-CA" sz="5000" dirty="0">
                <a:solidFill>
                  <a:schemeClr val="bg2"/>
                </a:solidFill>
                <a:effectLst/>
              </a:rPr>
              <a:t>Thank you for joining us!</a:t>
            </a:r>
          </a:p>
          <a:p>
            <a:pPr marL="0" indent="0" algn="ctr">
              <a:buNone/>
            </a:pPr>
            <a:endParaRPr lang="en-US" sz="5000" dirty="0">
              <a:solidFill>
                <a:schemeClr val="bg2"/>
              </a:solidFill>
              <a:effectLst/>
            </a:endParaRPr>
          </a:p>
        </p:txBody>
      </p:sp>
      <p:pic>
        <p:nvPicPr>
          <p:cNvPr id="5" name="Picture 4">
            <a:extLst>
              <a:ext uri="{FF2B5EF4-FFF2-40B4-BE49-F238E27FC236}">
                <a16:creationId xmlns:a16="http://schemas.microsoft.com/office/drawing/2014/main" id="{9F85CB52-99A2-F44F-963C-646D43A73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035" y="3156502"/>
            <a:ext cx="2810241" cy="2778650"/>
          </a:xfrm>
          <a:prstGeom prst="rect">
            <a:avLst/>
          </a:prstGeom>
        </p:spPr>
      </p:pic>
    </p:spTree>
    <p:extLst>
      <p:ext uri="{BB962C8B-B14F-4D97-AF65-F5344CB8AC3E}">
        <p14:creationId xmlns:p14="http://schemas.microsoft.com/office/powerpoint/2010/main" val="3838709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rPr>
              <a:t>Counsellors and SLO</a:t>
            </a:r>
          </a:p>
        </p:txBody>
      </p:sp>
      <p:sp>
        <p:nvSpPr>
          <p:cNvPr id="3" name="Content Placeholder 2"/>
          <p:cNvSpPr>
            <a:spLocks noGrp="1"/>
          </p:cNvSpPr>
          <p:nvPr>
            <p:ph idx="1"/>
          </p:nvPr>
        </p:nvSpPr>
        <p:spPr>
          <a:xfrm>
            <a:off x="685800" y="1550893"/>
            <a:ext cx="7770813" cy="4872721"/>
          </a:xfrm>
        </p:spPr>
        <p:txBody>
          <a:bodyPr>
            <a:normAutofit/>
          </a:bodyPr>
          <a:lstStyle/>
          <a:p>
            <a:pPr>
              <a:buFont typeface="Arial" pitchFamily="34" charset="0"/>
              <a:buChar char="•"/>
            </a:pPr>
            <a:r>
              <a:rPr lang="en-CA" sz="3600" dirty="0">
                <a:solidFill>
                  <a:schemeClr val="bg2"/>
                </a:solidFill>
                <a:effectLst/>
              </a:rPr>
              <a:t>School Liaison Officer – </a:t>
            </a:r>
          </a:p>
          <a:p>
            <a:pPr marL="349250" lvl="1" indent="0">
              <a:buNone/>
            </a:pPr>
            <a:r>
              <a:rPr lang="en-CA" sz="3400" dirty="0">
                <a:solidFill>
                  <a:schemeClr val="bg2"/>
                </a:solidFill>
                <a:effectLst/>
              </a:rPr>
              <a:t>	Constable </a:t>
            </a:r>
            <a:r>
              <a:rPr lang="en-US" sz="3400" dirty="0">
                <a:solidFill>
                  <a:schemeClr val="bg2"/>
                </a:solidFill>
                <a:effectLst/>
              </a:rPr>
              <a:t>Jessy Sahota</a:t>
            </a:r>
          </a:p>
          <a:p>
            <a:pPr>
              <a:buFont typeface="Arial" pitchFamily="34" charset="0"/>
              <a:buChar char="•"/>
            </a:pPr>
            <a:r>
              <a:rPr lang="en-US" sz="3600" dirty="0">
                <a:solidFill>
                  <a:schemeClr val="bg2"/>
                </a:solidFill>
                <a:effectLst/>
              </a:rPr>
              <a:t>Counsellors</a:t>
            </a:r>
          </a:p>
          <a:p>
            <a:pPr lvl="1">
              <a:buFont typeface="Arial" pitchFamily="34" charset="0"/>
              <a:buChar char="•"/>
            </a:pPr>
            <a:r>
              <a:rPr lang="en-US" sz="2800" dirty="0">
                <a:solidFill>
                  <a:schemeClr val="bg2"/>
                </a:solidFill>
                <a:effectLst/>
              </a:rPr>
              <a:t>Ms. Cipriano: Gr 12 last name A-D, Gr 9</a:t>
            </a:r>
          </a:p>
          <a:p>
            <a:pPr lvl="1">
              <a:buFont typeface="Arial" pitchFamily="34" charset="0"/>
              <a:buChar char="•"/>
            </a:pPr>
            <a:r>
              <a:rPr lang="en-US" sz="2800" dirty="0">
                <a:solidFill>
                  <a:schemeClr val="bg2"/>
                </a:solidFill>
                <a:effectLst/>
              </a:rPr>
              <a:t>Ms. Blouin: Gr 12 last name E-K, Gr 10</a:t>
            </a:r>
          </a:p>
          <a:p>
            <a:pPr lvl="1">
              <a:buFont typeface="Arial" pitchFamily="34" charset="0"/>
              <a:buChar char="•"/>
            </a:pPr>
            <a:r>
              <a:rPr lang="en-US" sz="2800" dirty="0">
                <a:solidFill>
                  <a:schemeClr val="bg2"/>
                </a:solidFill>
                <a:effectLst/>
              </a:rPr>
              <a:t>Ms. </a:t>
            </a:r>
            <a:r>
              <a:rPr lang="en-US" sz="2800" dirty="0" err="1">
                <a:solidFill>
                  <a:schemeClr val="bg2"/>
                </a:solidFill>
                <a:effectLst/>
              </a:rPr>
              <a:t>Bousserska</a:t>
            </a:r>
            <a:r>
              <a:rPr lang="en-US" sz="2800" dirty="0">
                <a:solidFill>
                  <a:schemeClr val="bg2"/>
                </a:solidFill>
                <a:effectLst/>
              </a:rPr>
              <a:t>: Gr 12 last name L-Q, Gr 11</a:t>
            </a:r>
          </a:p>
          <a:p>
            <a:pPr lvl="1">
              <a:buFont typeface="Arial" pitchFamily="34" charset="0"/>
              <a:buChar char="•"/>
            </a:pPr>
            <a:r>
              <a:rPr lang="en-US" sz="2800" dirty="0">
                <a:solidFill>
                  <a:schemeClr val="bg2"/>
                </a:solidFill>
                <a:effectLst/>
              </a:rPr>
              <a:t>Mrs. </a:t>
            </a:r>
            <a:r>
              <a:rPr lang="en-US" sz="2800" dirty="0" err="1">
                <a:solidFill>
                  <a:schemeClr val="bg2"/>
                </a:solidFill>
                <a:effectLst/>
              </a:rPr>
              <a:t>Luddu</a:t>
            </a:r>
            <a:r>
              <a:rPr lang="en-US" sz="2800" dirty="0">
                <a:solidFill>
                  <a:schemeClr val="bg2"/>
                </a:solidFill>
                <a:effectLst/>
              </a:rPr>
              <a:t>: Gr 12 last name R-Z, Gr 8</a:t>
            </a:r>
            <a:endParaRPr lang="en-US" sz="3000" dirty="0">
              <a:solidFill>
                <a:schemeClr val="bg2"/>
              </a:solidFill>
            </a:endParaRPr>
          </a:p>
          <a:p>
            <a:pPr lvl="1">
              <a:buFont typeface="Arial" pitchFamily="34" charset="0"/>
              <a:buChar char="•"/>
            </a:pPr>
            <a:endParaRPr lang="en-CA" sz="2800" dirty="0">
              <a:solidFill>
                <a:schemeClr val="bg2"/>
              </a:solidFill>
            </a:endParaRPr>
          </a:p>
          <a:p>
            <a:pPr marL="349250" lvl="1" indent="0">
              <a:buNone/>
            </a:pPr>
            <a:endParaRPr lang="en-US" sz="2800" dirty="0">
              <a:solidFill>
                <a:schemeClr val="bg2"/>
              </a:solidFill>
            </a:endParaRPr>
          </a:p>
          <a:p>
            <a:pPr lvl="1">
              <a:buFont typeface="Arial" pitchFamily="34" charset="0"/>
              <a:buChar char="•"/>
            </a:pPr>
            <a:endParaRPr lang="en-US" sz="2800" dirty="0">
              <a:solidFill>
                <a:srgbClr val="7030A0"/>
              </a:solidFill>
            </a:endParaRPr>
          </a:p>
          <a:p>
            <a:pPr marL="349250" lvl="1" indent="0">
              <a:buNone/>
            </a:pPr>
            <a:endParaRPr lang="en-US" sz="2600" dirty="0"/>
          </a:p>
          <a:p>
            <a:pPr lvl="1"/>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890" y="5320372"/>
            <a:ext cx="1555110" cy="1537628"/>
          </a:xfrm>
          <a:prstGeom prst="rect">
            <a:avLst/>
          </a:prstGeom>
        </p:spPr>
      </p:pic>
    </p:spTree>
    <p:extLst>
      <p:ext uri="{BB962C8B-B14F-4D97-AF65-F5344CB8AC3E}">
        <p14:creationId xmlns:p14="http://schemas.microsoft.com/office/powerpoint/2010/main" val="950269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effectLst/>
              </a:rPr>
              <a:t>CYCWs, Lunch Supervisors, Office and Custodial Staff</a:t>
            </a:r>
          </a:p>
        </p:txBody>
      </p:sp>
      <p:sp>
        <p:nvSpPr>
          <p:cNvPr id="3" name="Content Placeholder 2"/>
          <p:cNvSpPr>
            <a:spLocks noGrp="1"/>
          </p:cNvSpPr>
          <p:nvPr>
            <p:ph idx="1"/>
          </p:nvPr>
        </p:nvSpPr>
        <p:spPr>
          <a:xfrm>
            <a:off x="685800" y="1550893"/>
            <a:ext cx="7770813" cy="4872721"/>
          </a:xfrm>
        </p:spPr>
        <p:txBody>
          <a:bodyPr>
            <a:normAutofit/>
          </a:bodyPr>
          <a:lstStyle/>
          <a:p>
            <a:pPr>
              <a:buFont typeface="Arial" pitchFamily="34" charset="0"/>
              <a:buChar char="•"/>
            </a:pPr>
            <a:r>
              <a:rPr lang="en-US" sz="3600" dirty="0">
                <a:solidFill>
                  <a:schemeClr val="bg2"/>
                </a:solidFill>
                <a:effectLst/>
              </a:rPr>
              <a:t>CYCWs </a:t>
            </a:r>
            <a:r>
              <a:rPr lang="mr-IN" sz="3600" dirty="0">
                <a:solidFill>
                  <a:schemeClr val="bg2"/>
                </a:solidFill>
                <a:effectLst/>
              </a:rPr>
              <a:t>–</a:t>
            </a:r>
            <a:r>
              <a:rPr lang="en-US" sz="3600" dirty="0">
                <a:solidFill>
                  <a:schemeClr val="bg2"/>
                </a:solidFill>
                <a:effectLst/>
              </a:rPr>
              <a:t> Rob Grewal, Chase Rivera, Kim Ruddell, </a:t>
            </a:r>
            <a:r>
              <a:rPr lang="en-US" sz="3600" dirty="0" err="1">
                <a:solidFill>
                  <a:schemeClr val="bg2"/>
                </a:solidFill>
                <a:effectLst/>
              </a:rPr>
              <a:t>Ikjot</a:t>
            </a:r>
            <a:r>
              <a:rPr lang="en-US" sz="3600" dirty="0">
                <a:solidFill>
                  <a:schemeClr val="bg2"/>
                </a:solidFill>
                <a:effectLst/>
              </a:rPr>
              <a:t> Sandhu</a:t>
            </a:r>
          </a:p>
          <a:p>
            <a:pPr>
              <a:buFont typeface="Arial" pitchFamily="34" charset="0"/>
              <a:buChar char="•"/>
            </a:pPr>
            <a:r>
              <a:rPr lang="en-US" sz="3600" dirty="0">
                <a:solidFill>
                  <a:schemeClr val="bg2"/>
                </a:solidFill>
                <a:effectLst/>
              </a:rPr>
              <a:t>Reception </a:t>
            </a:r>
            <a:r>
              <a:rPr lang="mr-IN" sz="3600" dirty="0">
                <a:solidFill>
                  <a:schemeClr val="bg2"/>
                </a:solidFill>
                <a:effectLst/>
              </a:rPr>
              <a:t>–</a:t>
            </a:r>
            <a:r>
              <a:rPr lang="en-US" sz="3600" dirty="0">
                <a:solidFill>
                  <a:schemeClr val="bg2"/>
                </a:solidFill>
                <a:effectLst/>
              </a:rPr>
              <a:t> Ms. S. Clarke</a:t>
            </a:r>
          </a:p>
          <a:p>
            <a:pPr>
              <a:buFont typeface="Arial" pitchFamily="34" charset="0"/>
              <a:buChar char="•"/>
            </a:pPr>
            <a:r>
              <a:rPr lang="en-US" sz="3600" dirty="0">
                <a:solidFill>
                  <a:schemeClr val="bg2"/>
                </a:solidFill>
                <a:effectLst/>
              </a:rPr>
              <a:t>Lunch Supervisors	</a:t>
            </a:r>
          </a:p>
          <a:p>
            <a:pPr lvl="1">
              <a:buFont typeface="Arial" pitchFamily="34" charset="0"/>
              <a:buChar char="•"/>
            </a:pPr>
            <a:r>
              <a:rPr lang="en-US" sz="3200" dirty="0">
                <a:solidFill>
                  <a:schemeClr val="bg2"/>
                </a:solidFill>
                <a:effectLst/>
              </a:rPr>
              <a:t>Ms. </a:t>
            </a:r>
            <a:r>
              <a:rPr lang="en-US" sz="3200" dirty="0" err="1">
                <a:solidFill>
                  <a:schemeClr val="bg2"/>
                </a:solidFill>
                <a:effectLst/>
              </a:rPr>
              <a:t>Servai</a:t>
            </a:r>
            <a:r>
              <a:rPr lang="en-US" sz="3200" dirty="0">
                <a:solidFill>
                  <a:schemeClr val="bg2"/>
                </a:solidFill>
                <a:effectLst/>
              </a:rPr>
              <a:t>, Ms. Genzel, Ms. Fix</a:t>
            </a:r>
            <a:endParaRPr lang="en-US" sz="3600" dirty="0">
              <a:solidFill>
                <a:schemeClr val="bg2"/>
              </a:solidFill>
              <a:effectLst/>
            </a:endParaRPr>
          </a:p>
          <a:p>
            <a:pPr>
              <a:buFont typeface="Arial" pitchFamily="34" charset="0"/>
              <a:buChar char="•"/>
            </a:pPr>
            <a:r>
              <a:rPr lang="en-US" sz="3600" dirty="0">
                <a:solidFill>
                  <a:schemeClr val="bg2"/>
                </a:solidFill>
                <a:effectLst/>
              </a:rPr>
              <a:t>Daytime Custodian</a:t>
            </a:r>
          </a:p>
          <a:p>
            <a:pPr lvl="1">
              <a:buFont typeface="Arial" pitchFamily="34" charset="0"/>
              <a:buChar char="•"/>
            </a:pPr>
            <a:r>
              <a:rPr lang="en-US" sz="3400" dirty="0">
                <a:solidFill>
                  <a:schemeClr val="bg2"/>
                </a:solidFill>
                <a:effectLst/>
              </a:rPr>
              <a:t>Ms. B. Sangha </a:t>
            </a:r>
            <a:endParaRPr lang="en-CA" sz="3400" dirty="0">
              <a:solidFill>
                <a:schemeClr val="bg2"/>
              </a:solidFill>
            </a:endParaRPr>
          </a:p>
          <a:p>
            <a:pPr marL="349250" lvl="1" indent="0">
              <a:buNone/>
            </a:pPr>
            <a:endParaRPr lang="en-US" sz="2800" dirty="0">
              <a:solidFill>
                <a:schemeClr val="bg2"/>
              </a:solidFill>
            </a:endParaRPr>
          </a:p>
          <a:p>
            <a:pPr lvl="1">
              <a:buFont typeface="Arial" pitchFamily="34" charset="0"/>
              <a:buChar char="•"/>
            </a:pPr>
            <a:endParaRPr lang="en-US" sz="2800" dirty="0">
              <a:solidFill>
                <a:srgbClr val="7030A0"/>
              </a:solidFill>
            </a:endParaRPr>
          </a:p>
          <a:p>
            <a:pPr marL="349250" lvl="1" indent="0">
              <a:buNone/>
            </a:pPr>
            <a:endParaRPr lang="en-US" sz="2600" dirty="0"/>
          </a:p>
          <a:p>
            <a:pPr lvl="1"/>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726" y="5053307"/>
            <a:ext cx="1385887" cy="1370307"/>
          </a:xfrm>
          <a:prstGeom prst="rect">
            <a:avLst/>
          </a:prstGeom>
        </p:spPr>
      </p:pic>
    </p:spTree>
    <p:extLst>
      <p:ext uri="{BB962C8B-B14F-4D97-AF65-F5344CB8AC3E}">
        <p14:creationId xmlns:p14="http://schemas.microsoft.com/office/powerpoint/2010/main" val="2093736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chemeClr val="bg1"/>
                </a:solidFill>
                <a:effectLst/>
              </a:rPr>
              <a:t>Daily Bell Schedule</a:t>
            </a:r>
            <a:br>
              <a:rPr lang="en-US" dirty="0">
                <a:solidFill>
                  <a:schemeClr val="bg1"/>
                </a:solidFill>
                <a:effectLst/>
              </a:rPr>
            </a:br>
            <a:r>
              <a:rPr lang="en-US" dirty="0">
                <a:solidFill>
                  <a:schemeClr val="bg1"/>
                </a:solidFill>
                <a:effectLst/>
              </a:rPr>
              <a:t>(Mon, Tues, Thurs, Fri)</a:t>
            </a:r>
            <a:endParaRPr lang="en-US" dirty="0">
              <a:solidFill>
                <a:schemeClr val="bg1"/>
              </a:solidFill>
            </a:endParaRPr>
          </a:p>
        </p:txBody>
      </p:sp>
      <p:sp>
        <p:nvSpPr>
          <p:cNvPr id="3" name="Content Placeholder 2"/>
          <p:cNvSpPr>
            <a:spLocks noGrp="1"/>
          </p:cNvSpPr>
          <p:nvPr>
            <p:ph idx="1"/>
          </p:nvPr>
        </p:nvSpPr>
        <p:spPr>
          <a:xfrm>
            <a:off x="611579" y="1667261"/>
            <a:ext cx="7770813" cy="4257022"/>
          </a:xfrm>
        </p:spPr>
        <p:txBody>
          <a:bodyPr>
            <a:normAutofit/>
          </a:bodyPr>
          <a:lstStyle/>
          <a:p>
            <a:pPr marL="0" indent="0">
              <a:buNone/>
            </a:pPr>
            <a:endParaRPr lang="en-CA" sz="2400" dirty="0">
              <a:solidFill>
                <a:schemeClr val="bg2"/>
              </a:solidFill>
              <a:effectLst/>
            </a:endParaRPr>
          </a:p>
          <a:p>
            <a:pPr marL="0" indent="0">
              <a:buNone/>
            </a:pPr>
            <a:r>
              <a:rPr lang="en-CA" sz="2400" dirty="0">
                <a:solidFill>
                  <a:schemeClr val="bg2"/>
                </a:solidFill>
                <a:effectLst/>
              </a:rPr>
              <a:t>8:30 a.m. – 9:40 a.m.		Period 1</a:t>
            </a:r>
          </a:p>
          <a:p>
            <a:pPr marL="0" indent="0">
              <a:buNone/>
            </a:pPr>
            <a:r>
              <a:rPr lang="en-CA" sz="2400" dirty="0">
                <a:solidFill>
                  <a:schemeClr val="bg2"/>
                </a:solidFill>
                <a:effectLst/>
              </a:rPr>
              <a:t>9:45 a.m. </a:t>
            </a:r>
            <a:r>
              <a:rPr lang="mr-IN" sz="2400" dirty="0">
                <a:solidFill>
                  <a:schemeClr val="bg2"/>
                </a:solidFill>
                <a:effectLst/>
              </a:rPr>
              <a:t>–</a:t>
            </a:r>
            <a:r>
              <a:rPr lang="en-CA" sz="2400" dirty="0">
                <a:solidFill>
                  <a:schemeClr val="bg2"/>
                </a:solidFill>
                <a:effectLst/>
              </a:rPr>
              <a:t> 10:20 a.m.	</a:t>
            </a:r>
            <a:r>
              <a:rPr lang="en-CA" sz="2400" dirty="0">
                <a:solidFill>
                  <a:srgbClr val="FF0000"/>
                </a:solidFill>
                <a:effectLst/>
              </a:rPr>
              <a:t>Individualized Learning Time</a:t>
            </a:r>
          </a:p>
          <a:p>
            <a:pPr marL="0" indent="0">
              <a:buNone/>
            </a:pPr>
            <a:r>
              <a:rPr lang="en-CA" sz="2400" dirty="0">
                <a:solidFill>
                  <a:schemeClr val="bg2"/>
                </a:solidFill>
                <a:effectLst/>
              </a:rPr>
              <a:t>10:25 a.m. - 11:35 </a:t>
            </a:r>
            <a:r>
              <a:rPr lang="en-CA" sz="2400" dirty="0" err="1">
                <a:solidFill>
                  <a:schemeClr val="bg2"/>
                </a:solidFill>
                <a:effectLst/>
              </a:rPr>
              <a:t>a.m</a:t>
            </a:r>
            <a:r>
              <a:rPr lang="en-CA" sz="2400" dirty="0">
                <a:solidFill>
                  <a:schemeClr val="bg2"/>
                </a:solidFill>
                <a:effectLst/>
              </a:rPr>
              <a:t>	Period 2</a:t>
            </a:r>
          </a:p>
          <a:p>
            <a:pPr marL="0" indent="0">
              <a:buNone/>
            </a:pPr>
            <a:r>
              <a:rPr lang="en-CA" sz="2400" dirty="0">
                <a:solidFill>
                  <a:schemeClr val="bg2"/>
                </a:solidFill>
                <a:effectLst/>
              </a:rPr>
              <a:t>LUNCH</a:t>
            </a:r>
          </a:p>
          <a:p>
            <a:pPr marL="0" indent="0">
              <a:buNone/>
            </a:pPr>
            <a:r>
              <a:rPr lang="en-CA" sz="2400" dirty="0">
                <a:solidFill>
                  <a:schemeClr val="bg2"/>
                </a:solidFill>
                <a:effectLst/>
              </a:rPr>
              <a:t>12:20 p.m. – 1:30 p.m.	Period 3</a:t>
            </a:r>
          </a:p>
          <a:p>
            <a:pPr marL="0" indent="0">
              <a:buNone/>
            </a:pPr>
            <a:r>
              <a:rPr lang="en-CA" sz="2400" dirty="0">
                <a:solidFill>
                  <a:schemeClr val="bg2"/>
                </a:solidFill>
                <a:effectLst/>
              </a:rPr>
              <a:t>1:35 p.m. – 2:45 p.m.		Period 4</a:t>
            </a:r>
            <a:endParaRPr lang="en-US" sz="2400" dirty="0">
              <a:solidFill>
                <a:schemeClr val="bg2"/>
              </a:solidFill>
              <a:effectLst/>
            </a:endParaRP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113" y="4305364"/>
            <a:ext cx="1841500" cy="1820799"/>
          </a:xfrm>
          <a:prstGeom prst="rect">
            <a:avLst/>
          </a:prstGeom>
        </p:spPr>
      </p:pic>
    </p:spTree>
    <p:extLst>
      <p:ext uri="{BB962C8B-B14F-4D97-AF65-F5344CB8AC3E}">
        <p14:creationId xmlns:p14="http://schemas.microsoft.com/office/powerpoint/2010/main" val="560648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solidFill>
                  <a:schemeClr val="bg1"/>
                </a:solidFill>
                <a:effectLst/>
              </a:rPr>
              <a:t>Bell Schedule</a:t>
            </a:r>
            <a:r>
              <a:rPr lang="en-US" dirty="0">
                <a:solidFill>
                  <a:schemeClr val="bg1"/>
                </a:solidFill>
                <a:effectLst/>
              </a:rPr>
              <a:t> (Wed)</a:t>
            </a:r>
          </a:p>
        </p:txBody>
      </p:sp>
      <p:sp>
        <p:nvSpPr>
          <p:cNvPr id="3" name="Content Placeholder 2"/>
          <p:cNvSpPr>
            <a:spLocks noGrp="1"/>
          </p:cNvSpPr>
          <p:nvPr>
            <p:ph idx="1"/>
          </p:nvPr>
        </p:nvSpPr>
        <p:spPr/>
        <p:txBody>
          <a:bodyPr>
            <a:normAutofit/>
          </a:bodyPr>
          <a:lstStyle/>
          <a:p>
            <a:pPr marL="0" indent="0">
              <a:buNone/>
            </a:pPr>
            <a:endParaRPr lang="en-CA" sz="2000" dirty="0">
              <a:solidFill>
                <a:schemeClr val="bg2"/>
              </a:solidFill>
              <a:effectLst/>
            </a:endParaRPr>
          </a:p>
          <a:p>
            <a:pPr marL="0" indent="0">
              <a:buNone/>
            </a:pPr>
            <a:r>
              <a:rPr lang="en-CA" sz="2400" dirty="0">
                <a:solidFill>
                  <a:schemeClr val="bg2"/>
                </a:solidFill>
                <a:effectLst/>
              </a:rPr>
              <a:t>8:30 a.m. – 9:30 a.m.		Teacher Collaboration Time</a:t>
            </a:r>
          </a:p>
          <a:p>
            <a:pPr marL="0" indent="0">
              <a:buNone/>
            </a:pPr>
            <a:r>
              <a:rPr lang="en-CA" sz="2400" dirty="0">
                <a:solidFill>
                  <a:srgbClr val="FF0000"/>
                </a:solidFill>
                <a:effectLst/>
              </a:rPr>
              <a:t>9:30 a.m.</a:t>
            </a:r>
            <a:r>
              <a:rPr lang="en-CA" sz="2400" dirty="0">
                <a:solidFill>
                  <a:schemeClr val="bg2"/>
                </a:solidFill>
                <a:effectLst/>
              </a:rPr>
              <a:t> </a:t>
            </a:r>
            <a:r>
              <a:rPr lang="en-US" sz="2400" dirty="0">
                <a:solidFill>
                  <a:schemeClr val="bg2"/>
                </a:solidFill>
                <a:effectLst/>
              </a:rPr>
              <a:t>- 10:35 a.m.</a:t>
            </a:r>
            <a:r>
              <a:rPr lang="en-CA" sz="2400" dirty="0">
                <a:solidFill>
                  <a:schemeClr val="bg2"/>
                </a:solidFill>
                <a:effectLst/>
              </a:rPr>
              <a:t>	Period 1</a:t>
            </a:r>
          </a:p>
          <a:p>
            <a:pPr marL="0" indent="0">
              <a:buNone/>
            </a:pPr>
            <a:r>
              <a:rPr lang="en-CA" sz="2400" dirty="0">
                <a:solidFill>
                  <a:schemeClr val="bg2"/>
                </a:solidFill>
                <a:effectLst/>
              </a:rPr>
              <a:t>10:40 a.m. </a:t>
            </a:r>
            <a:r>
              <a:rPr lang="mr-IN" sz="2400" dirty="0">
                <a:solidFill>
                  <a:schemeClr val="bg2"/>
                </a:solidFill>
                <a:effectLst/>
              </a:rPr>
              <a:t>–</a:t>
            </a:r>
            <a:r>
              <a:rPr lang="en-CA" sz="2400" dirty="0">
                <a:solidFill>
                  <a:schemeClr val="bg2"/>
                </a:solidFill>
                <a:effectLst/>
              </a:rPr>
              <a:t> 11:45 a.m.	Period 2</a:t>
            </a:r>
          </a:p>
          <a:p>
            <a:pPr marL="0" indent="0">
              <a:buNone/>
            </a:pPr>
            <a:r>
              <a:rPr lang="en-CA" sz="2400" dirty="0">
                <a:solidFill>
                  <a:schemeClr val="bg2"/>
                </a:solidFill>
                <a:effectLst/>
              </a:rPr>
              <a:t>LUNCH</a:t>
            </a:r>
          </a:p>
          <a:p>
            <a:pPr marL="0" indent="0">
              <a:buNone/>
            </a:pPr>
            <a:r>
              <a:rPr lang="en-CA" sz="2400" dirty="0">
                <a:solidFill>
                  <a:schemeClr val="bg2"/>
                </a:solidFill>
                <a:effectLst/>
              </a:rPr>
              <a:t>12:30 p.m. – 1:35 p.m.	Period 3</a:t>
            </a:r>
          </a:p>
          <a:p>
            <a:pPr marL="0" indent="0">
              <a:buNone/>
            </a:pPr>
            <a:r>
              <a:rPr lang="en-CA" sz="2400" dirty="0">
                <a:solidFill>
                  <a:schemeClr val="bg2"/>
                </a:solidFill>
                <a:effectLst/>
              </a:rPr>
              <a:t>1:40 p.m. – 2:45 p.m.		Period 4</a:t>
            </a:r>
            <a:endParaRPr lang="en-US" sz="2400" dirty="0">
              <a:solidFill>
                <a:schemeClr val="bg2"/>
              </a:solidFill>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113" y="4305364"/>
            <a:ext cx="1841500" cy="1820799"/>
          </a:xfrm>
          <a:prstGeom prst="rect">
            <a:avLst/>
          </a:prstGeom>
        </p:spPr>
      </p:pic>
    </p:spTree>
    <p:extLst>
      <p:ext uri="{BB962C8B-B14F-4D97-AF65-F5344CB8AC3E}">
        <p14:creationId xmlns:p14="http://schemas.microsoft.com/office/powerpoint/2010/main" val="2375699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effectLst/>
              </a:rPr>
              <a:t>Rotating Schedule</a:t>
            </a:r>
            <a:endParaRPr lang="en-US" dirty="0">
              <a:solidFill>
                <a:schemeClr val="bg1"/>
              </a:solidFill>
            </a:endParaRPr>
          </a:p>
        </p:txBody>
      </p:sp>
      <p:sp>
        <p:nvSpPr>
          <p:cNvPr id="3" name="Content Placeholder 2"/>
          <p:cNvSpPr>
            <a:spLocks noGrp="1"/>
          </p:cNvSpPr>
          <p:nvPr>
            <p:ph idx="1"/>
          </p:nvPr>
        </p:nvSpPr>
        <p:spPr>
          <a:xfrm>
            <a:off x="685799" y="1373841"/>
            <a:ext cx="7770813" cy="4257022"/>
          </a:xfrm>
        </p:spPr>
        <p:txBody>
          <a:bodyPr>
            <a:normAutofit/>
          </a:bodyPr>
          <a:lstStyle/>
          <a:p>
            <a:pPr marL="0" indent="0">
              <a:buNone/>
            </a:pPr>
            <a:r>
              <a:rPr lang="en-CA" sz="2400" dirty="0">
                <a:solidFill>
                  <a:schemeClr val="bg2"/>
                </a:solidFill>
                <a:effectLst/>
              </a:rPr>
              <a:t>Day 1		Day 2		Day 1		Day </a:t>
            </a:r>
            <a:r>
              <a:rPr lang="en-US" sz="2400" dirty="0">
                <a:solidFill>
                  <a:schemeClr val="bg2"/>
                </a:solidFill>
                <a:effectLst/>
              </a:rPr>
              <a:t>2</a:t>
            </a:r>
          </a:p>
          <a:p>
            <a:pPr marL="0" indent="0">
              <a:buNone/>
            </a:pPr>
            <a:r>
              <a:rPr lang="en-CA" sz="2400" dirty="0">
                <a:solidFill>
                  <a:schemeClr val="bg2"/>
                </a:solidFill>
                <a:effectLst/>
              </a:rPr>
              <a:t>A		B		A		B</a:t>
            </a:r>
          </a:p>
          <a:p>
            <a:pPr marL="0" indent="0">
              <a:buNone/>
            </a:pPr>
            <a:r>
              <a:rPr lang="en-CA" sz="2400" dirty="0">
                <a:solidFill>
                  <a:srgbClr val="FF0000"/>
                </a:solidFill>
                <a:effectLst/>
              </a:rPr>
              <a:t>ILT		ILT		ILT		ILT</a:t>
            </a:r>
          </a:p>
          <a:p>
            <a:pPr marL="0" indent="0">
              <a:buNone/>
            </a:pPr>
            <a:r>
              <a:rPr lang="en-CA" sz="2400" dirty="0">
                <a:solidFill>
                  <a:schemeClr val="bg2"/>
                </a:solidFill>
                <a:effectLst/>
              </a:rPr>
              <a:t>B		A		B		A</a:t>
            </a:r>
          </a:p>
          <a:p>
            <a:pPr marL="0" indent="0">
              <a:buNone/>
            </a:pPr>
            <a:r>
              <a:rPr lang="en-CA" sz="2400" dirty="0">
                <a:solidFill>
                  <a:schemeClr val="bg2"/>
                </a:solidFill>
                <a:effectLst/>
              </a:rPr>
              <a:t>LUNCH	LUNCH	LUNCH	LUNCH</a:t>
            </a:r>
          </a:p>
          <a:p>
            <a:pPr marL="0" indent="0">
              <a:buNone/>
            </a:pPr>
            <a:r>
              <a:rPr lang="en-CA" sz="2400" dirty="0">
                <a:solidFill>
                  <a:schemeClr val="bg2"/>
                </a:solidFill>
                <a:effectLst/>
              </a:rPr>
              <a:t>C		D		C		D</a:t>
            </a:r>
          </a:p>
          <a:p>
            <a:pPr marL="0" indent="0">
              <a:buNone/>
            </a:pPr>
            <a:r>
              <a:rPr lang="en-CA" sz="2400" dirty="0">
                <a:solidFill>
                  <a:schemeClr val="bg2"/>
                </a:solidFill>
                <a:effectLst/>
              </a:rPr>
              <a:t>D		C		D		C</a:t>
            </a:r>
            <a:endParaRPr lang="en-US" sz="2400" dirty="0">
              <a:solidFill>
                <a:schemeClr val="bg2"/>
              </a:solidFill>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7838" y="4305364"/>
            <a:ext cx="1841500" cy="1820799"/>
          </a:xfrm>
          <a:prstGeom prst="rect">
            <a:avLst/>
          </a:prstGeom>
        </p:spPr>
      </p:pic>
    </p:spTree>
    <p:extLst>
      <p:ext uri="{BB962C8B-B14F-4D97-AF65-F5344CB8AC3E}">
        <p14:creationId xmlns:p14="http://schemas.microsoft.com/office/powerpoint/2010/main" val="1899306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Wednesday Start Time</a:t>
            </a:r>
          </a:p>
        </p:txBody>
      </p:sp>
      <p:sp>
        <p:nvSpPr>
          <p:cNvPr id="3" name="Vertical Text Placeholder 2"/>
          <p:cNvSpPr>
            <a:spLocks noGrp="1"/>
          </p:cNvSpPr>
          <p:nvPr>
            <p:ph type="body" orient="vert" idx="1"/>
          </p:nvPr>
        </p:nvSpPr>
        <p:spPr/>
        <p:txBody>
          <a:bodyPr vert="horz">
            <a:normAutofit/>
          </a:bodyPr>
          <a:lstStyle/>
          <a:p>
            <a:pPr marR="0" lvl="0" defTabSz="914400" eaLnBrk="1" fontAlgn="auto" latinLnBrk="0" hangingPunct="1">
              <a:lnSpc>
                <a:spcPct val="100000"/>
              </a:lnSpc>
              <a:spcBef>
                <a:spcPts val="0"/>
              </a:spcBef>
              <a:spcAft>
                <a:spcPts val="0"/>
              </a:spcAft>
              <a:buClrTx/>
              <a:buSzTx/>
              <a:buFont typeface="Arial" charset="0"/>
              <a:buChar char="•"/>
              <a:tabLst/>
              <a:defRPr/>
            </a:pPr>
            <a:r>
              <a:rPr lang="en-US" sz="3200" dirty="0">
                <a:solidFill>
                  <a:schemeClr val="bg1"/>
                </a:solidFill>
                <a:effectLst>
                  <a:outerShdw sx="1000" sy="1000" algn="t" rotWithShape="0">
                    <a:prstClr val="black"/>
                  </a:outerShdw>
                </a:effectLst>
              </a:rPr>
              <a:t>North Delta has a different start time every Wednesday. School starts at 9:30am sharp. All other days start at 8:30am. </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3200" dirty="0">
              <a:solidFill>
                <a:schemeClr val="bg1"/>
              </a:solidFill>
              <a:effectLst>
                <a:outerShdw sx="1000" sy="1000" algn="t" rotWithShape="0">
                  <a:prstClr val="black"/>
                </a:outerShdw>
              </a:effectLst>
            </a:endParaRPr>
          </a:p>
          <a:p>
            <a:pPr marR="0" lvl="0" defTabSz="914400" eaLnBrk="1" fontAlgn="auto" latinLnBrk="0" hangingPunct="1">
              <a:lnSpc>
                <a:spcPct val="100000"/>
              </a:lnSpc>
              <a:spcBef>
                <a:spcPts val="0"/>
              </a:spcBef>
              <a:spcAft>
                <a:spcPts val="0"/>
              </a:spcAft>
              <a:buClrTx/>
              <a:buSzTx/>
              <a:buFont typeface="Arial" charset="0"/>
              <a:buChar char="•"/>
              <a:tabLst/>
              <a:defRPr/>
            </a:pPr>
            <a:r>
              <a:rPr lang="en-US" sz="3200" dirty="0">
                <a:solidFill>
                  <a:schemeClr val="bg1"/>
                </a:solidFill>
                <a:effectLst>
                  <a:outerShdw sx="1000" sy="1000" algn="t" rotWithShape="0">
                    <a:prstClr val="black"/>
                  </a:outerShdw>
                </a:effectLst>
              </a:rPr>
              <a:t>There is no Individualized</a:t>
            </a:r>
            <a:br>
              <a:rPr lang="en-US" sz="3200" dirty="0">
                <a:solidFill>
                  <a:schemeClr val="bg1"/>
                </a:solidFill>
                <a:effectLst>
                  <a:outerShdw sx="1000" sy="1000" algn="t" rotWithShape="0">
                    <a:prstClr val="black"/>
                  </a:outerShdw>
                </a:effectLst>
              </a:rPr>
            </a:br>
            <a:r>
              <a:rPr lang="en-US" sz="3200" dirty="0">
                <a:solidFill>
                  <a:schemeClr val="bg1"/>
                </a:solidFill>
                <a:effectLst>
                  <a:outerShdw sx="1000" sy="1000" algn="t" rotWithShape="0">
                    <a:prstClr val="black"/>
                  </a:outerShdw>
                </a:effectLst>
              </a:rPr>
              <a:t>Learning Time on Wednesdays.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113" y="4305364"/>
            <a:ext cx="1841500" cy="1820799"/>
          </a:xfrm>
          <a:prstGeom prst="rect">
            <a:avLst/>
          </a:prstGeom>
        </p:spPr>
      </p:pic>
    </p:spTree>
    <p:extLst>
      <p:ext uri="{BB962C8B-B14F-4D97-AF65-F5344CB8AC3E}">
        <p14:creationId xmlns:p14="http://schemas.microsoft.com/office/powerpoint/2010/main" val="1790654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2980</TotalTime>
  <Words>809</Words>
  <Application>Microsoft Macintosh PowerPoint</Application>
  <PresentationFormat>On-screen Show (4:3)</PresentationFormat>
  <Paragraphs>159</Paragraphs>
  <Slides>30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Calisto MT</vt:lpstr>
      <vt:lpstr>Story</vt:lpstr>
      <vt:lpstr>PowerPoint Presentation</vt:lpstr>
      <vt:lpstr>PowerPoint Presentation</vt:lpstr>
      <vt:lpstr>Administration</vt:lpstr>
      <vt:lpstr>Counsellors and SLO</vt:lpstr>
      <vt:lpstr>CYCWs, Lunch Supervisors, Office and Custodial Staff</vt:lpstr>
      <vt:lpstr>Daily Bell Schedule (Mon, Tues, Thurs, Fri)</vt:lpstr>
      <vt:lpstr>Bell Schedule (Wed)</vt:lpstr>
      <vt:lpstr>Rotating Schedule</vt:lpstr>
      <vt:lpstr>Wednesday Start Time</vt:lpstr>
      <vt:lpstr>Individualized Learning Time (ILT)</vt:lpstr>
      <vt:lpstr>Lockers</vt:lpstr>
      <vt:lpstr>School Photos</vt:lpstr>
      <vt:lpstr>Code of Conduct</vt:lpstr>
      <vt:lpstr>PowerPoint Presentation</vt:lpstr>
      <vt:lpstr>Code of Conduct</vt:lpstr>
      <vt:lpstr>Drop-Off &amp; Pick-Up</vt:lpstr>
      <vt:lpstr>Student Absences</vt:lpstr>
      <vt:lpstr>Parent Engagement</vt:lpstr>
      <vt:lpstr>Parent /Guardian Contact Information</vt:lpstr>
      <vt:lpstr>Annual Permission Forms</vt:lpstr>
      <vt:lpstr>Monitoring Attendance</vt:lpstr>
      <vt:lpstr>Reporting</vt:lpstr>
      <vt:lpstr>Monitor Student Learning</vt:lpstr>
      <vt:lpstr>Parent-Teacher Interviews</vt:lpstr>
      <vt:lpstr>Staying Informed</vt:lpstr>
      <vt:lpstr>Staying Informed</vt:lpstr>
      <vt:lpstr>Career Education 8 &amp; 9</vt:lpstr>
      <vt:lpstr>Career Life Connections 12</vt:lpstr>
      <vt:lpstr>Grad Activities</vt:lpstr>
      <vt:lpstr>PowerPoint Presentation</vt:lpstr>
    </vt:vector>
  </TitlesOfParts>
  <Company>Delta School District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SD37</dc:creator>
  <cp:lastModifiedBy>Microsoft Office User</cp:lastModifiedBy>
  <cp:revision>140</cp:revision>
  <cp:lastPrinted>2015-09-04T22:58:25Z</cp:lastPrinted>
  <dcterms:created xsi:type="dcterms:W3CDTF">2015-09-02T21:06:47Z</dcterms:created>
  <dcterms:modified xsi:type="dcterms:W3CDTF">2022-09-23T03:22:14Z</dcterms:modified>
</cp:coreProperties>
</file>